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  <p:sldMasterId id="2147483696" r:id="rId5"/>
    <p:sldMasterId id="2147483708" r:id="rId6"/>
  </p:sldMasterIdLst>
  <p:notesMasterIdLst>
    <p:notesMasterId r:id="rId32"/>
  </p:notesMasterIdLst>
  <p:sldIdLst>
    <p:sldId id="889" r:id="rId7"/>
    <p:sldId id="1116" r:id="rId8"/>
    <p:sldId id="1110" r:id="rId9"/>
    <p:sldId id="1023" r:id="rId10"/>
    <p:sldId id="1036" r:id="rId11"/>
    <p:sldId id="1024" r:id="rId12"/>
    <p:sldId id="1037" r:id="rId13"/>
    <p:sldId id="1031" r:id="rId14"/>
    <p:sldId id="1032" r:id="rId15"/>
    <p:sldId id="1021" r:id="rId16"/>
    <p:sldId id="1034" r:id="rId17"/>
    <p:sldId id="1027" r:id="rId18"/>
    <p:sldId id="1111" r:id="rId19"/>
    <p:sldId id="1115" r:id="rId20"/>
    <p:sldId id="1108" r:id="rId21"/>
    <p:sldId id="1109" r:id="rId22"/>
    <p:sldId id="1030" r:id="rId23"/>
    <p:sldId id="999" r:id="rId24"/>
    <p:sldId id="1104" r:id="rId25"/>
    <p:sldId id="1035" r:id="rId26"/>
    <p:sldId id="1105" r:id="rId27"/>
    <p:sldId id="922" r:id="rId28"/>
    <p:sldId id="1106" r:id="rId29"/>
    <p:sldId id="1042" r:id="rId30"/>
    <p:sldId id="256" r:id="rId3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Montserrat Medium" panose="00000600000000000000" pitchFamily="2" charset="0"/>
      <p:regular r:id="rId43"/>
      <p:bold r:id="rId44"/>
      <p:italic r:id="rId45"/>
      <p:boldItalic r:id="rId46"/>
    </p:embeddedFont>
    <p:embeddedFont>
      <p:font typeface="Nevis" panose="02000800000000000000" pitchFamily="2" charset="0"/>
      <p:bold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0000"/>
    <a:srgbClr val="2E5496"/>
    <a:srgbClr val="E2D05D"/>
    <a:srgbClr val="FDA751"/>
    <a:srgbClr val="A72525"/>
    <a:srgbClr val="7F7F7F"/>
    <a:srgbClr val="89A6DB"/>
    <a:srgbClr val="668CD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7900A2-3E67-42C3-AE33-02562EC58D26}" v="3" dt="2023-12-06T15:55:10.300"/>
  </p1510:revLst>
</p1510:revInfo>
</file>

<file path=ppt/tableStyles.xml><?xml version="1.0" encoding="utf-8"?>
<a:tblStyleLst xmlns:a="http://schemas.openxmlformats.org/drawingml/2006/main" def="{2023D9EB-EDD5-4647-9EDB-CBE037533E5F}">
  <a:tblStyle styleId="{2023D9EB-EDD5-4647-9EDB-CBE037533E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29" autoAdjust="0"/>
  </p:normalViewPr>
  <p:slideViewPr>
    <p:cSldViewPr snapToGrid="0">
      <p:cViewPr varScale="1">
        <p:scale>
          <a:sx n="66" d="100"/>
          <a:sy n="66" d="100"/>
        </p:scale>
        <p:origin x="1226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microsoft.com/office/2016/11/relationships/changesInfo" Target="changesInfos/changesInfo1.xml"/><Relationship Id="rId8" Type="http://schemas.openxmlformats.org/officeDocument/2006/relationships/slide" Target="slides/slide2.xml"/><Relationship Id="rId51" Type="http://schemas.openxmlformats.org/officeDocument/2006/relationships/font" Target="fonts/font19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Boex" userId="76b3dce6-7d10-463d-adeb-945413a5e882" providerId="ADAL" clId="{557900A2-3E67-42C3-AE33-02562EC58D26}"/>
    <pc:docChg chg="undo custSel addSld delSld modSld sldOrd">
      <pc:chgData name="Jamie Boex" userId="76b3dce6-7d10-463d-adeb-945413a5e882" providerId="ADAL" clId="{557900A2-3E67-42C3-AE33-02562EC58D26}" dt="2023-12-06T15:55:10.284" v="31"/>
      <pc:docMkLst>
        <pc:docMk/>
      </pc:docMkLst>
      <pc:sldChg chg="ord">
        <pc:chgData name="Jamie Boex" userId="76b3dce6-7d10-463d-adeb-945413a5e882" providerId="ADAL" clId="{557900A2-3E67-42C3-AE33-02562EC58D26}" dt="2023-12-06T15:53:50.465" v="12"/>
        <pc:sldMkLst>
          <pc:docMk/>
          <pc:sldMk cId="3279957436" sldId="256"/>
        </pc:sldMkLst>
      </pc:sldChg>
      <pc:sldChg chg="ord">
        <pc:chgData name="Jamie Boex" userId="76b3dce6-7d10-463d-adeb-945413a5e882" providerId="ADAL" clId="{557900A2-3E67-42C3-AE33-02562EC58D26}" dt="2023-12-06T15:53:57.850" v="16"/>
        <pc:sldMkLst>
          <pc:docMk/>
          <pc:sldMk cId="841917760" sldId="922"/>
        </pc:sldMkLst>
      </pc:sldChg>
      <pc:sldChg chg="ord">
        <pc:chgData name="Jamie Boex" userId="76b3dce6-7d10-463d-adeb-945413a5e882" providerId="ADAL" clId="{557900A2-3E67-42C3-AE33-02562EC58D26}" dt="2023-12-06T15:54:30.987" v="21"/>
        <pc:sldMkLst>
          <pc:docMk/>
          <pc:sldMk cId="570423293" sldId="1030"/>
        </pc:sldMkLst>
      </pc:sldChg>
      <pc:sldChg chg="ord">
        <pc:chgData name="Jamie Boex" userId="76b3dce6-7d10-463d-adeb-945413a5e882" providerId="ADAL" clId="{557900A2-3E67-42C3-AE33-02562EC58D26}" dt="2023-12-06T15:54:29.015" v="19"/>
        <pc:sldMkLst>
          <pc:docMk/>
          <pc:sldMk cId="621263096" sldId="1035"/>
        </pc:sldMkLst>
      </pc:sldChg>
      <pc:sldChg chg="ord">
        <pc:chgData name="Jamie Boex" userId="76b3dce6-7d10-463d-adeb-945413a5e882" providerId="ADAL" clId="{557900A2-3E67-42C3-AE33-02562EC58D26}" dt="2023-12-06T15:53:38.803" v="6"/>
        <pc:sldMkLst>
          <pc:docMk/>
          <pc:sldMk cId="1201014108" sldId="1042"/>
        </pc:sldMkLst>
      </pc:sldChg>
      <pc:sldChg chg="ord">
        <pc:chgData name="Jamie Boex" userId="76b3dce6-7d10-463d-adeb-945413a5e882" providerId="ADAL" clId="{557900A2-3E67-42C3-AE33-02562EC58D26}" dt="2023-12-06T15:54:50.719" v="26"/>
        <pc:sldMkLst>
          <pc:docMk/>
          <pc:sldMk cId="3373564126" sldId="1104"/>
        </pc:sldMkLst>
      </pc:sldChg>
      <pc:sldChg chg="ord">
        <pc:chgData name="Jamie Boex" userId="76b3dce6-7d10-463d-adeb-945413a5e882" providerId="ADAL" clId="{557900A2-3E67-42C3-AE33-02562EC58D26}" dt="2023-12-06T15:53:54.521" v="14"/>
        <pc:sldMkLst>
          <pc:docMk/>
          <pc:sldMk cId="2006308843" sldId="1106"/>
        </pc:sldMkLst>
      </pc:sldChg>
      <pc:sldChg chg="ord">
        <pc:chgData name="Jamie Boex" userId="76b3dce6-7d10-463d-adeb-945413a5e882" providerId="ADAL" clId="{557900A2-3E67-42C3-AE33-02562EC58D26}" dt="2023-12-06T15:53:43.196" v="8"/>
        <pc:sldMkLst>
          <pc:docMk/>
          <pc:sldMk cId="1344287957" sldId="1109"/>
        </pc:sldMkLst>
      </pc:sldChg>
      <pc:sldChg chg="del">
        <pc:chgData name="Jamie Boex" userId="76b3dce6-7d10-463d-adeb-945413a5e882" providerId="ADAL" clId="{557900A2-3E67-42C3-AE33-02562EC58D26}" dt="2023-12-06T15:54:36.671" v="22" actId="47"/>
        <pc:sldMkLst>
          <pc:docMk/>
          <pc:sldMk cId="1211567083" sldId="1114"/>
        </pc:sldMkLst>
      </pc:sldChg>
      <pc:sldChg chg="addSp modSp mod">
        <pc:chgData name="Jamie Boex" userId="76b3dce6-7d10-463d-adeb-945413a5e882" providerId="ADAL" clId="{557900A2-3E67-42C3-AE33-02562EC58D26}" dt="2023-12-06T15:54:17.908" v="17" actId="1076"/>
        <pc:sldMkLst>
          <pc:docMk/>
          <pc:sldMk cId="1888230787" sldId="1115"/>
        </pc:sldMkLst>
        <pc:spChg chg="mod">
          <ac:chgData name="Jamie Boex" userId="76b3dce6-7d10-463d-adeb-945413a5e882" providerId="ADAL" clId="{557900A2-3E67-42C3-AE33-02562EC58D26}" dt="2023-12-06T15:53:12.649" v="0"/>
          <ac:spMkLst>
            <pc:docMk/>
            <pc:sldMk cId="1888230787" sldId="1115"/>
            <ac:spMk id="3" creationId="{E72B6A9B-518E-6F86-D449-69EC6C50FAF0}"/>
          </ac:spMkLst>
        </pc:spChg>
        <pc:spChg chg="mod">
          <ac:chgData name="Jamie Boex" userId="76b3dce6-7d10-463d-adeb-945413a5e882" providerId="ADAL" clId="{557900A2-3E67-42C3-AE33-02562EC58D26}" dt="2023-12-06T15:53:12.649" v="0"/>
          <ac:spMkLst>
            <pc:docMk/>
            <pc:sldMk cId="1888230787" sldId="1115"/>
            <ac:spMk id="5" creationId="{02099236-B108-B620-412D-DA06E692A370}"/>
          </ac:spMkLst>
        </pc:spChg>
        <pc:spChg chg="mod">
          <ac:chgData name="Jamie Boex" userId="76b3dce6-7d10-463d-adeb-945413a5e882" providerId="ADAL" clId="{557900A2-3E67-42C3-AE33-02562EC58D26}" dt="2023-12-06T15:53:12.649" v="0"/>
          <ac:spMkLst>
            <pc:docMk/>
            <pc:sldMk cId="1888230787" sldId="1115"/>
            <ac:spMk id="6" creationId="{FD07C097-DDC9-053C-263A-F34191AE5B93}"/>
          </ac:spMkLst>
        </pc:spChg>
        <pc:grpChg chg="add mod">
          <ac:chgData name="Jamie Boex" userId="76b3dce6-7d10-463d-adeb-945413a5e882" providerId="ADAL" clId="{557900A2-3E67-42C3-AE33-02562EC58D26}" dt="2023-12-06T15:54:17.908" v="17" actId="1076"/>
          <ac:grpSpMkLst>
            <pc:docMk/>
            <pc:sldMk cId="1888230787" sldId="1115"/>
            <ac:grpSpMk id="2" creationId="{D3054EEF-01F1-F157-A395-0BB9DD790438}"/>
          </ac:grpSpMkLst>
        </pc:grpChg>
      </pc:sldChg>
      <pc:sldChg chg="add del ord">
        <pc:chgData name="Jamie Boex" userId="76b3dce6-7d10-463d-adeb-945413a5e882" providerId="ADAL" clId="{557900A2-3E67-42C3-AE33-02562EC58D26}" dt="2023-12-06T15:55:10.284" v="31"/>
        <pc:sldMkLst>
          <pc:docMk/>
          <pc:sldMk cId="366456410" sldId="111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e\Desktop\IGP%20speedometer%2017nov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e\Desktop\IGP%20speedometer%2017nov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e\Desktop\IGP%20speedometer%2017nov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mie\Desktop\IGP%20speedometer%2017nov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2"/>
          <c:order val="1"/>
          <c:tx>
            <c:v>Pointer</c:v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80-4958-80FF-EC821972F628}"/>
              </c:ext>
            </c:extLst>
          </c:dPt>
          <c:dPt>
            <c:idx val="1"/>
            <c:bubble3D val="0"/>
            <c:explosion val="5"/>
            <c:spPr>
              <a:solidFill>
                <a:srgbClr val="00B050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80-4958-80FF-EC821972F628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80-4958-80FF-EC821972F628}"/>
              </c:ext>
            </c:extLst>
          </c:dPt>
          <c:val>
            <c:numRef>
              <c:f>Sheet1!$Q$2:$Q$4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6580-4958-80FF-EC821972F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doughnutChart>
        <c:varyColors val="1"/>
        <c:ser>
          <c:idx val="1"/>
          <c:order val="0"/>
          <c:tx>
            <c:v>Label</c:v>
          </c:tx>
          <c:spPr>
            <a:solidFill>
              <a:schemeClr val="bg1">
                <a:lumMod val="75000"/>
              </a:schemeClr>
            </a:solidFill>
            <a:ln w="19050">
              <a:noFill/>
            </a:ln>
          </c:spPr>
          <c:explosion val="2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580-4958-80FF-EC821972F62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580-4958-80FF-EC821972F62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580-4958-80FF-EC821972F628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580-4958-80FF-EC821972F628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580-4958-80FF-EC821972F628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580-4958-80FF-EC821972F628}"/>
              </c:ext>
            </c:extLst>
          </c:dPt>
          <c:dPt>
            <c:idx val="6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580-4958-80FF-EC821972F628}"/>
              </c:ext>
            </c:extLst>
          </c:dPt>
          <c:dPt>
            <c:idx val="7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580-4958-80FF-EC821972F628}"/>
              </c:ext>
            </c:extLst>
          </c:dPt>
          <c:dPt>
            <c:idx val="8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580-4958-80FF-EC821972F628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580-4958-80FF-EC821972F628}"/>
              </c:ext>
            </c:extLst>
          </c:dPt>
          <c:dPt>
            <c:idx val="10"/>
            <c:bubble3D val="0"/>
            <c:spPr>
              <a:solidFill>
                <a:srgbClr val="BFBFBF">
                  <a:alpha val="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580-4958-80FF-EC821972F628}"/>
              </c:ext>
            </c:extLst>
          </c:dPt>
          <c:dLbls>
            <c:dLbl>
              <c:idx val="0"/>
              <c:layout>
                <c:manualLayout>
                  <c:x val="-4.9733570159857902E-2"/>
                  <c:y val="-7.7317979322006514E-2"/>
                </c:manualLayout>
              </c:layout>
              <c:tx>
                <c:rich>
                  <a:bodyPr/>
                  <a:lstStyle/>
                  <a:p>
                    <a:fld id="{61F8F008-CC09-4C06-94DC-EBCE5B30C9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6580-4958-80FF-EC821972F628}"/>
                </c:ext>
              </c:extLst>
            </c:dLbl>
            <c:dLbl>
              <c:idx val="1"/>
              <c:layout>
                <c:manualLayout>
                  <c:x val="-1.8946121965660152E-2"/>
                  <c:y val="-8.6982726737257418E-2"/>
                </c:manualLayout>
              </c:layout>
              <c:tx>
                <c:rich>
                  <a:bodyPr/>
                  <a:lstStyle/>
                  <a:p>
                    <a:fld id="{8E483A4A-2AFE-4A62-AA6D-EBA053AA80F1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6580-4958-80FF-EC821972F628}"/>
                </c:ext>
              </c:extLst>
            </c:dLbl>
            <c:dLbl>
              <c:idx val="2"/>
              <c:layout>
                <c:manualLayout>
                  <c:x val="0"/>
                  <c:y val="-8.6982726737257376E-2"/>
                </c:manualLayout>
              </c:layout>
              <c:tx>
                <c:rich>
                  <a:bodyPr/>
                  <a:lstStyle/>
                  <a:p>
                    <a:fld id="{FE960061-67F6-4149-9FBD-196C2F74526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6580-4958-80FF-EC821972F628}"/>
                </c:ext>
              </c:extLst>
            </c:dLbl>
            <c:dLbl>
              <c:idx val="3"/>
              <c:layout>
                <c:manualLayout>
                  <c:x val="3.3155713439905268E-2"/>
                  <c:y val="-7.9734166175819271E-2"/>
                </c:manualLayout>
              </c:layout>
              <c:tx>
                <c:rich>
                  <a:bodyPr/>
                  <a:lstStyle/>
                  <a:p>
                    <a:fld id="{A61465B7-2D39-4D0C-AF01-B6FD7590E82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6580-4958-80FF-EC821972F628}"/>
                </c:ext>
              </c:extLst>
            </c:dLbl>
            <c:dLbl>
              <c:idx val="4"/>
              <c:layout>
                <c:manualLayout>
                  <c:x val="6.15748963883955E-2"/>
                  <c:y val="-6.7653231906755734E-2"/>
                </c:manualLayout>
              </c:layout>
              <c:tx>
                <c:rich>
                  <a:bodyPr/>
                  <a:lstStyle/>
                  <a:p>
                    <a:fld id="{B21F66BA-12E9-4313-AEDF-34DE86F6D15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6580-4958-80FF-EC821972F628}"/>
                </c:ext>
              </c:extLst>
            </c:dLbl>
            <c:dLbl>
              <c:idx val="5"/>
              <c:layout>
                <c:manualLayout>
                  <c:x val="8.5257548845470613E-2"/>
                  <c:y val="-4.590755022244139E-2"/>
                </c:manualLayout>
              </c:layout>
              <c:tx>
                <c:rich>
                  <a:bodyPr/>
                  <a:lstStyle/>
                  <a:p>
                    <a:fld id="{1FD35355-84FB-4E42-8FC3-2F182F4D6C9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6580-4958-80FF-EC821972F628}"/>
                </c:ext>
              </c:extLst>
            </c:dLbl>
            <c:dLbl>
              <c:idx val="6"/>
              <c:layout>
                <c:manualLayout>
                  <c:x val="9.236234458259325E-2"/>
                  <c:y val="-1.932949483050166E-2"/>
                </c:manualLayout>
              </c:layout>
              <c:tx>
                <c:rich>
                  <a:bodyPr/>
                  <a:lstStyle/>
                  <a:p>
                    <a:fld id="{360378B3-9BEB-41F0-B959-A3962EC2FFD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6580-4958-80FF-EC821972F628}"/>
                </c:ext>
              </c:extLst>
            </c:dLbl>
            <c:dLbl>
              <c:idx val="7"/>
              <c:layout>
                <c:manualLayout>
                  <c:x val="8.2889283599763178E-2"/>
                  <c:y val="7.2485605614381141E-3"/>
                </c:manualLayout>
              </c:layout>
              <c:tx>
                <c:rich>
                  <a:bodyPr/>
                  <a:lstStyle/>
                  <a:p>
                    <a:fld id="{4D3B34AC-833D-44FA-BEA1-18590733045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6580-4958-80FF-EC821972F628}"/>
                </c:ext>
              </c:extLst>
            </c:dLbl>
            <c:dLbl>
              <c:idx val="8"/>
              <c:layout>
                <c:manualLayout>
                  <c:x val="8.1705150976909419E-2"/>
                  <c:y val="3.14105242250318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CD6753-61CA-474F-8D16-F6A0C90BD87A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176435760805205E-2"/>
                      <c:h val="3.379046827603735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6580-4958-80FF-EC821972F628}"/>
                </c:ext>
              </c:extLst>
            </c:dLbl>
            <c:dLbl>
              <c:idx val="9"/>
              <c:layout>
                <c:manualLayout>
                  <c:x val="7.1047957371225406E-2"/>
                  <c:y val="6.0404671345317622E-2"/>
                </c:manualLayout>
              </c:layout>
              <c:tx>
                <c:rich>
                  <a:bodyPr/>
                  <a:lstStyle/>
                  <a:p>
                    <a:fld id="{7E58E522-3913-428B-8DE5-AAB687FBEF4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6580-4958-80FF-EC821972F62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6580-4958-80FF-EC821972F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Sheet1!$N$2:$N$12</c:f>
              <c:numCache>
                <c:formatCode>General</c:formatCode>
                <c:ptCount val="11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Sheet1!$M$2:$M$11</c15:f>
                <c15:dlblRangeCache>
                  <c:ptCount val="10"/>
                </c15:dlblRangeCache>
              </c15:datalabelsRange>
            </c:ext>
            <c:ext xmlns:c16="http://schemas.microsoft.com/office/drawing/2014/chart" uri="{C3380CC4-5D6E-409C-BE32-E72D297353CC}">
              <c16:uniqueId val="{00000028-6580-4958-80FF-EC821972F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8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28362957145025"/>
          <c:y val="3.1323257459209809E-2"/>
          <c:w val="0.59660915709090434"/>
          <c:h val="0.83213201137030179"/>
        </c:manualLayout>
      </c:layout>
      <c:pieChart>
        <c:varyColors val="1"/>
        <c:ser>
          <c:idx val="2"/>
          <c:order val="1"/>
          <c:tx>
            <c:v>Pointer</c:v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C-4C50-ABFE-52A14C7647B8}"/>
              </c:ext>
            </c:extLst>
          </c:dPt>
          <c:dPt>
            <c:idx val="1"/>
            <c:bubble3D val="0"/>
            <c:explosion val="5"/>
            <c:spPr>
              <a:solidFill>
                <a:srgbClr val="00B050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C-4C50-ABFE-52A14C7647B8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C-4C50-ABFE-52A14C7647B8}"/>
              </c:ext>
            </c:extLst>
          </c:dPt>
          <c:val>
            <c:numRef>
              <c:f>Sheet1!$Q$2:$Q$4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3A4C-4C50-ABFE-52A14C764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doughnutChart>
        <c:varyColors val="1"/>
        <c:ser>
          <c:idx val="0"/>
          <c:order val="0"/>
          <c:tx>
            <c:v>Category</c:v>
          </c:tx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rgbClr val="2E5496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A4C-4C50-ABFE-52A14C7647B8}"/>
              </c:ext>
            </c:extLst>
          </c:dPt>
          <c:dPt>
            <c:idx val="1"/>
            <c:bubble3D val="0"/>
            <c:spPr>
              <a:solidFill>
                <a:srgbClr val="E2D05D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A4C-4C50-ABFE-52A14C7647B8}"/>
              </c:ext>
            </c:extLst>
          </c:dPt>
          <c:dPt>
            <c:idx val="2"/>
            <c:bubble3D val="0"/>
            <c:spPr>
              <a:solidFill>
                <a:srgbClr val="FDA75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A4C-4C50-ABFE-52A14C7647B8}"/>
              </c:ext>
            </c:extLst>
          </c:dPt>
          <c:dPt>
            <c:idx val="3"/>
            <c:bubble3D val="0"/>
            <c:spPr>
              <a:solidFill>
                <a:srgbClr val="A72525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A4C-4C50-ABFE-52A14C7647B8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A4C-4C50-ABFE-52A14C7647B8}"/>
              </c:ext>
            </c:extLst>
          </c:dPt>
          <c:dLbls>
            <c:dLbl>
              <c:idx val="0"/>
              <c:layout>
                <c:manualLayout>
                  <c:x val="-6.8955389377669462E-3"/>
                  <c:y val="1.79887601126838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>
                        <a:solidFill>
                          <a:schemeClr val="bg1"/>
                        </a:solidFill>
                      </a:rPr>
                      <a:t>Non-devolved subnational institutions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76388888888889"/>
                      <c:h val="0.10639271987425025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8-3A4C-4C50-ABFE-52A14C7647B8}"/>
                </c:ext>
              </c:extLst>
            </c:dLbl>
            <c:dLbl>
              <c:idx val="1"/>
              <c:layout>
                <c:manualLayout>
                  <c:x val="4.0701115210556768E-5"/>
                  <c:y val="-9.6066376982856319E-3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Hybrid </a:t>
                    </a:r>
                  </a:p>
                  <a:p>
                    <a:r>
                      <a:rPr lang="en-US" sz="1300"/>
                      <a:t>subnational </a:t>
                    </a:r>
                  </a:p>
                  <a:p>
                    <a:r>
                      <a:rPr lang="en-US" sz="1300"/>
                      <a:t>institutions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3A4C-4C50-ABFE-52A14C7647B8}"/>
                </c:ext>
              </c:extLst>
            </c:dLbl>
            <c:dLbl>
              <c:idx val="2"/>
              <c:layout>
                <c:manualLayout>
                  <c:x val="-1.4377393940593973E-3"/>
                  <c:y val="-1.1555183507753754E-2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Devolved </a:t>
                    </a:r>
                  </a:p>
                  <a:p>
                    <a:r>
                      <a:rPr lang="en-US" sz="1300"/>
                      <a:t>subnational governments</a:t>
                    </a:r>
                  </a:p>
                  <a:p>
                    <a:r>
                      <a:rPr lang="en-US" sz="1300"/>
                      <a:t> (limited powers)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C-3A4C-4C50-ABFE-52A14C7647B8}"/>
                </c:ext>
              </c:extLst>
            </c:dLbl>
            <c:dLbl>
              <c:idx val="3"/>
              <c:layout>
                <c:manualLayout>
                  <c:x val="6.9851913942441E-3"/>
                  <c:y val="1.9485458094681222E-3"/>
                </c:manualLayout>
              </c:layout>
              <c:tx>
                <c:rich>
                  <a:bodyPr/>
                  <a:lstStyle/>
                  <a:p>
                    <a:r>
                      <a:rPr lang="en-US" sz="1300" b="1" i="0" u="none" strike="noStrike" kern="1200" baseline="0">
                        <a:solidFill>
                          <a:schemeClr val="bg1"/>
                        </a:solidFill>
                      </a:rPr>
                      <a:t>Devolved </a:t>
                    </a:r>
                  </a:p>
                  <a:p>
                    <a:r>
                      <a:rPr lang="en-US" sz="1300" b="1" i="0" u="none" strike="noStrike" kern="1200" baseline="0">
                        <a:solidFill>
                          <a:schemeClr val="bg1"/>
                        </a:solidFill>
                      </a:rPr>
                      <a:t>subnational </a:t>
                    </a:r>
                  </a:p>
                  <a:p>
                    <a:r>
                      <a:rPr lang="en-US" sz="1300" b="1" i="0" u="none" strike="noStrike" kern="1200" baseline="0">
                        <a:solidFill>
                          <a:schemeClr val="bg1"/>
                        </a:solidFill>
                      </a:rPr>
                      <a:t>governments</a:t>
                    </a:r>
                  </a:p>
                  <a:p>
                    <a:r>
                      <a:rPr lang="en-US" sz="1300" b="1" i="0" u="none" strike="noStrike" kern="1200" baseline="0">
                        <a:solidFill>
                          <a:schemeClr val="bg1"/>
                        </a:solidFill>
                      </a:rPr>
                      <a:t> (extensive </a:t>
                    </a:r>
                  </a:p>
                  <a:p>
                    <a:r>
                      <a:rPr lang="en-US" sz="1300" b="1" i="0" u="none" strike="noStrike" kern="1200" baseline="0">
                        <a:solidFill>
                          <a:schemeClr val="bg1"/>
                        </a:solidFill>
                      </a:rPr>
                      <a:t>powers)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E-3A4C-4C50-ABFE-52A14C7647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A4C-4C50-ABFE-52A14C764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Sheet1!$K$2:$K$6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Sheet1!$J$2:$J$5</c15:f>
                <c15:dlblRangeCache>
                  <c:ptCount val="4"/>
                  <c:pt idx="0">
                    <c:v>Poor</c:v>
                  </c:pt>
                  <c:pt idx="1">
                    <c:v>Average</c:v>
                  </c:pt>
                  <c:pt idx="2">
                    <c:v>Good</c:v>
                  </c:pt>
                  <c:pt idx="3">
                    <c:v>Excellent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3A4C-4C50-ABFE-52A14C764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4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2"/>
          <c:order val="1"/>
          <c:tx>
            <c:v>Pointer</c:v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580-4958-80FF-EC821972F628}"/>
              </c:ext>
            </c:extLst>
          </c:dPt>
          <c:dPt>
            <c:idx val="1"/>
            <c:bubble3D val="0"/>
            <c:explosion val="5"/>
            <c:spPr>
              <a:solidFill>
                <a:srgbClr val="00B050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580-4958-80FF-EC821972F628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580-4958-80FF-EC821972F628}"/>
              </c:ext>
            </c:extLst>
          </c:dPt>
          <c:val>
            <c:numRef>
              <c:f>Sheet1!$Q$2:$Q$4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6580-4958-80FF-EC821972F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doughnutChart>
        <c:varyColors val="1"/>
        <c:ser>
          <c:idx val="1"/>
          <c:order val="0"/>
          <c:tx>
            <c:v>Label</c:v>
          </c:tx>
          <c:spPr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c:spPr>
          <c:explosion val="2"/>
          <c:dPt>
            <c:idx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6580-4958-80FF-EC821972F628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6580-4958-80FF-EC821972F628}"/>
              </c:ext>
            </c:extLst>
          </c:dPt>
          <c:dPt>
            <c:idx val="2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6580-4958-80FF-EC821972F628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6580-4958-80FF-EC821972F628}"/>
              </c:ext>
            </c:extLst>
          </c:dPt>
          <c:dPt>
            <c:idx val="4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6580-4958-80FF-EC821972F628}"/>
              </c:ext>
            </c:extLst>
          </c:dPt>
          <c:dPt>
            <c:idx val="5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6580-4958-80FF-EC821972F628}"/>
              </c:ext>
            </c:extLst>
          </c:dPt>
          <c:dPt>
            <c:idx val="6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6580-4958-80FF-EC821972F628}"/>
              </c:ext>
            </c:extLst>
          </c:dPt>
          <c:dPt>
            <c:idx val="7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6580-4958-80FF-EC821972F628}"/>
              </c:ext>
            </c:extLst>
          </c:dPt>
          <c:dPt>
            <c:idx val="8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6580-4958-80FF-EC821972F628}"/>
              </c:ext>
            </c:extLst>
          </c:dPt>
          <c:dPt>
            <c:idx val="9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6580-4958-80FF-EC821972F628}"/>
              </c:ext>
            </c:extLst>
          </c:dPt>
          <c:dPt>
            <c:idx val="10"/>
            <c:bubble3D val="0"/>
            <c:spPr>
              <a:solidFill>
                <a:schemeClr val="tx1">
                  <a:lumMod val="50000"/>
                  <a:lumOff val="50000"/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6580-4958-80FF-EC821972F628}"/>
              </c:ext>
            </c:extLst>
          </c:dPt>
          <c:dLbls>
            <c:dLbl>
              <c:idx val="0"/>
              <c:layout>
                <c:manualLayout>
                  <c:x val="-4.9733570159857902E-2"/>
                  <c:y val="-7.7317979322006514E-2"/>
                </c:manualLayout>
              </c:layout>
              <c:tx>
                <c:rich>
                  <a:bodyPr/>
                  <a:lstStyle/>
                  <a:p>
                    <a:fld id="{31327D56-E0D0-41FA-9E4C-05597917279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6580-4958-80FF-EC821972F628}"/>
                </c:ext>
              </c:extLst>
            </c:dLbl>
            <c:dLbl>
              <c:idx val="1"/>
              <c:layout>
                <c:manualLayout>
                  <c:x val="-1.8946121965660152E-2"/>
                  <c:y val="-8.6982726737257418E-2"/>
                </c:manualLayout>
              </c:layout>
              <c:tx>
                <c:rich>
                  <a:bodyPr/>
                  <a:lstStyle/>
                  <a:p>
                    <a:fld id="{427FD923-4D15-4251-BC51-4612AA790D4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6580-4958-80FF-EC821972F628}"/>
                </c:ext>
              </c:extLst>
            </c:dLbl>
            <c:dLbl>
              <c:idx val="2"/>
              <c:layout>
                <c:manualLayout>
                  <c:x val="0"/>
                  <c:y val="-8.6982726737257376E-2"/>
                </c:manualLayout>
              </c:layout>
              <c:tx>
                <c:rich>
                  <a:bodyPr/>
                  <a:lstStyle/>
                  <a:p>
                    <a:fld id="{5B31D6A0-D459-4FE6-BDB0-BB48AF197F57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6580-4958-80FF-EC821972F628}"/>
                </c:ext>
              </c:extLst>
            </c:dLbl>
            <c:dLbl>
              <c:idx val="3"/>
              <c:layout>
                <c:manualLayout>
                  <c:x val="3.3155713439905268E-2"/>
                  <c:y val="-7.9734166175819271E-2"/>
                </c:manualLayout>
              </c:layout>
              <c:tx>
                <c:rich>
                  <a:bodyPr/>
                  <a:lstStyle/>
                  <a:p>
                    <a:fld id="{84311719-BA4D-4471-9D92-F1315AB1C48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6580-4958-80FF-EC821972F628}"/>
                </c:ext>
              </c:extLst>
            </c:dLbl>
            <c:dLbl>
              <c:idx val="4"/>
              <c:layout>
                <c:manualLayout>
                  <c:x val="6.15748963883955E-2"/>
                  <c:y val="-6.7653231906755734E-2"/>
                </c:manualLayout>
              </c:layout>
              <c:tx>
                <c:rich>
                  <a:bodyPr/>
                  <a:lstStyle/>
                  <a:p>
                    <a:fld id="{37B4B7A3-83CC-41B0-9FE9-510EA70CADC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6580-4958-80FF-EC821972F628}"/>
                </c:ext>
              </c:extLst>
            </c:dLbl>
            <c:dLbl>
              <c:idx val="5"/>
              <c:layout>
                <c:manualLayout>
                  <c:x val="8.5257548845470613E-2"/>
                  <c:y val="-4.590755022244139E-2"/>
                </c:manualLayout>
              </c:layout>
              <c:tx>
                <c:rich>
                  <a:bodyPr/>
                  <a:lstStyle/>
                  <a:p>
                    <a:fld id="{9077E2E5-606E-487A-9589-18A5989BB6F4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6580-4958-80FF-EC821972F628}"/>
                </c:ext>
              </c:extLst>
            </c:dLbl>
            <c:dLbl>
              <c:idx val="6"/>
              <c:layout>
                <c:manualLayout>
                  <c:x val="9.236234458259325E-2"/>
                  <c:y val="-1.932949483050166E-2"/>
                </c:manualLayout>
              </c:layout>
              <c:tx>
                <c:rich>
                  <a:bodyPr/>
                  <a:lstStyle/>
                  <a:p>
                    <a:fld id="{82B0885F-7F29-4E2C-B642-E917EF65A02C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6580-4958-80FF-EC821972F628}"/>
                </c:ext>
              </c:extLst>
            </c:dLbl>
            <c:dLbl>
              <c:idx val="7"/>
              <c:layout>
                <c:manualLayout>
                  <c:x val="8.2889283599763178E-2"/>
                  <c:y val="7.2485605614381141E-3"/>
                </c:manualLayout>
              </c:layout>
              <c:tx>
                <c:rich>
                  <a:bodyPr/>
                  <a:lstStyle/>
                  <a:p>
                    <a:fld id="{B55F6EC1-2515-4AE8-B8AD-9FF3DCE32E95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6580-4958-80FF-EC821972F628}"/>
                </c:ext>
              </c:extLst>
            </c:dLbl>
            <c:dLbl>
              <c:idx val="8"/>
              <c:layout>
                <c:manualLayout>
                  <c:x val="8.1705150976909419E-2"/>
                  <c:y val="3.14105242250318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t" anchorCtr="0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8A0F856-0F05-4C63-A528-65724B9F6358}" type="CELLRANGE">
                      <a:rPr lang="en-US"/>
                      <a:pPr>
                        <a:defRPr b="1"/>
                      </a:pPr>
                      <a:t>[CELLRANGE]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176435760805205E-2"/>
                      <c:h val="3.3790468276037357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6580-4958-80FF-EC821972F628}"/>
                </c:ext>
              </c:extLst>
            </c:dLbl>
            <c:dLbl>
              <c:idx val="9"/>
              <c:layout>
                <c:manualLayout>
                  <c:x val="7.1047957371225406E-2"/>
                  <c:y val="6.0404671345317622E-2"/>
                </c:manualLayout>
              </c:layout>
              <c:tx>
                <c:rich>
                  <a:bodyPr/>
                  <a:lstStyle/>
                  <a:p>
                    <a:fld id="{7D66F4A4-5658-46EA-92E4-9C4E8AD5EA1A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5-6580-4958-80FF-EC821972F62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7-6580-4958-80FF-EC821972F6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Sheet1!$N$2:$N$12</c:f>
              <c:numCache>
                <c:formatCode>General</c:formatCode>
                <c:ptCount val="11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Sheet1!$M$2:$M$11</c15:f>
                <c15:dlblRangeCache>
                  <c:ptCount val="10"/>
                </c15:dlblRangeCache>
              </c15:datalabelsRange>
            </c:ext>
            <c:ext xmlns:c16="http://schemas.microsoft.com/office/drawing/2014/chart" uri="{C3380CC4-5D6E-409C-BE32-E72D297353CC}">
              <c16:uniqueId val="{00000028-6580-4958-80FF-EC821972F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8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48955301375255"/>
          <c:y val="2.1434003904149342E-2"/>
          <c:w val="0.59660915709090434"/>
          <c:h val="0.83213201137030179"/>
        </c:manualLayout>
      </c:layout>
      <c:pieChart>
        <c:varyColors val="1"/>
        <c:ser>
          <c:idx val="2"/>
          <c:order val="1"/>
          <c:tx>
            <c:v>Pointer</c:v>
          </c:tx>
          <c:spPr>
            <a:ln>
              <a:noFill/>
            </a:ln>
          </c:spPr>
          <c:dPt>
            <c:idx val="0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4C-4C50-ABFE-52A14C7647B8}"/>
              </c:ext>
            </c:extLst>
          </c:dPt>
          <c:dPt>
            <c:idx val="1"/>
            <c:bubble3D val="0"/>
            <c:explosion val="5"/>
            <c:spPr>
              <a:solidFill>
                <a:srgbClr val="00B050"/>
              </a:solidFill>
              <a:ln w="508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A4C-4C50-ABFE-52A14C7647B8}"/>
              </c:ext>
            </c:extLst>
          </c:dPt>
          <c:dPt>
            <c:idx val="2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A4C-4C50-ABFE-52A14C7647B8}"/>
              </c:ext>
            </c:extLst>
          </c:dPt>
          <c:val>
            <c:numRef>
              <c:f>Sheet1!$Q$2:$Q$4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6-3A4C-4C50-ABFE-52A14C764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0"/>
      </c:pieChart>
      <c:doughnutChart>
        <c:varyColors val="1"/>
        <c:ser>
          <c:idx val="0"/>
          <c:order val="0"/>
          <c:tx>
            <c:v>Category</c:v>
          </c:tx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rgbClr val="2E5496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3A4C-4C50-ABFE-52A14C7647B8}"/>
              </c:ext>
            </c:extLst>
          </c:dPt>
          <c:dPt>
            <c:idx val="1"/>
            <c:bubble3D val="0"/>
            <c:spPr>
              <a:solidFill>
                <a:srgbClr val="E2D05D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3A4C-4C50-ABFE-52A14C7647B8}"/>
              </c:ext>
            </c:extLst>
          </c:dPt>
          <c:dPt>
            <c:idx val="2"/>
            <c:bubble3D val="0"/>
            <c:spPr>
              <a:solidFill>
                <a:srgbClr val="FDA751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3A4C-4C50-ABFE-52A14C7647B8}"/>
              </c:ext>
            </c:extLst>
          </c:dPt>
          <c:dPt>
            <c:idx val="3"/>
            <c:bubble3D val="0"/>
            <c:spPr>
              <a:solidFill>
                <a:srgbClr val="A72525"/>
              </a:solidFill>
              <a:ln w="952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3A4C-4C50-ABFE-52A14C7647B8}"/>
              </c:ext>
            </c:extLst>
          </c:dPt>
          <c:dPt>
            <c:idx val="4"/>
            <c:bubble3D val="0"/>
            <c:spPr>
              <a:noFill/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3A4C-4C50-ABFE-52A14C7647B8}"/>
              </c:ext>
            </c:extLst>
          </c:dPt>
          <c:dLbls>
            <c:dLbl>
              <c:idx val="0"/>
              <c:layout>
                <c:manualLayout>
                  <c:x val="-4.1014623800692653E-3"/>
                  <c:y val="-2.098215607667819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300">
                        <a:solidFill>
                          <a:schemeClr val="bg1"/>
                        </a:solidFill>
                      </a:rPr>
                      <a:t>Non-devolved subnational institutions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76388888888889"/>
                      <c:h val="0.10639271987425025"/>
                    </c:manualLayout>
                  </c15:layout>
                  <c15:showDataLabelsRange val="1"/>
                </c:ext>
                <c:ext xmlns:c16="http://schemas.microsoft.com/office/drawing/2014/chart" uri="{C3380CC4-5D6E-409C-BE32-E72D297353CC}">
                  <c16:uniqueId val="{00000008-3A4C-4C50-ABFE-52A14C7647B8}"/>
                </c:ext>
              </c:extLst>
            </c:dLbl>
            <c:dLbl>
              <c:idx val="1"/>
              <c:layout>
                <c:manualLayout>
                  <c:x val="4.0701115210607997E-5"/>
                  <c:y val="-7.6580918888175106E-3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Hybrid </a:t>
                    </a:r>
                  </a:p>
                  <a:p>
                    <a:r>
                      <a:rPr lang="en-US" sz="1300"/>
                      <a:t>subnational </a:t>
                    </a:r>
                  </a:p>
                  <a:p>
                    <a:r>
                      <a:rPr lang="en-US" sz="1300"/>
                      <a:t>institutions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A-3A4C-4C50-ABFE-52A14C7647B8}"/>
                </c:ext>
              </c:extLst>
            </c:dLbl>
            <c:dLbl>
              <c:idx val="2"/>
              <c:layout>
                <c:manualLayout>
                  <c:x val="2.7533754424871239E-3"/>
                  <c:y val="-9.6066376982856319E-3"/>
                </c:manualLayout>
              </c:layout>
              <c:tx>
                <c:rich>
                  <a:bodyPr/>
                  <a:lstStyle/>
                  <a:p>
                    <a:r>
                      <a:rPr lang="en-US" sz="1300"/>
                      <a:t>Devolved </a:t>
                    </a:r>
                  </a:p>
                  <a:p>
                    <a:r>
                      <a:rPr lang="en-US" sz="1300"/>
                      <a:t>subnational governments</a:t>
                    </a:r>
                  </a:p>
                  <a:p>
                    <a:r>
                      <a:rPr lang="en-US" sz="1300"/>
                      <a:t> (limited powers)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C-3A4C-4C50-ABFE-52A14C7647B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300" b="1" i="0" u="none" strike="noStrike" kern="1200" baseline="0">
                        <a:solidFill>
                          <a:schemeClr val="bg1"/>
                        </a:solidFill>
                      </a:rPr>
                      <a:t>Devolved </a:t>
                    </a:r>
                  </a:p>
                  <a:p>
                    <a:r>
                      <a:rPr lang="en-US" sz="1300" b="1" i="0" u="none" strike="noStrike" kern="1200" baseline="0">
                        <a:solidFill>
                          <a:schemeClr val="bg1"/>
                        </a:solidFill>
                      </a:rPr>
                      <a:t>subnational </a:t>
                    </a:r>
                  </a:p>
                  <a:p>
                    <a:r>
                      <a:rPr lang="en-US" sz="1300" b="1" i="0" u="none" strike="noStrike" kern="1200" baseline="0">
                        <a:solidFill>
                          <a:schemeClr val="bg1"/>
                        </a:solidFill>
                      </a:rPr>
                      <a:t>governments</a:t>
                    </a:r>
                  </a:p>
                  <a:p>
                    <a:r>
                      <a:rPr lang="en-US" sz="1300" b="1" i="0" u="none" strike="noStrike" kern="1200" baseline="0">
                        <a:solidFill>
                          <a:schemeClr val="bg1"/>
                        </a:solidFill>
                      </a:rPr>
                      <a:t> (extensive </a:t>
                    </a:r>
                  </a:p>
                  <a:p>
                    <a:r>
                      <a:rPr lang="en-US" sz="1300" b="1" i="0" u="none" strike="noStrike" kern="1200" baseline="0">
                        <a:solidFill>
                          <a:schemeClr val="bg1"/>
                        </a:solidFill>
                      </a:rPr>
                      <a:t>powers)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0E-3A4C-4C50-ABFE-52A14C7647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3A4C-4C50-ABFE-52A14C7647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val>
            <c:numRef>
              <c:f>Sheet1!$K$2:$K$6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Sheet1!$J$2:$J$5</c15:f>
                <c15:dlblRangeCache>
                  <c:ptCount val="4"/>
                  <c:pt idx="0">
                    <c:v>Poor</c:v>
                  </c:pt>
                  <c:pt idx="1">
                    <c:v>Average</c:v>
                  </c:pt>
                  <c:pt idx="2">
                    <c:v>Good</c:v>
                  </c:pt>
                  <c:pt idx="3">
                    <c:v>Excellent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3A4C-4C50-ABFE-52A14C7647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0"/>
        <c:holeSize val="4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explosion val="2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00-49E2-934C-AA9303E1E07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00-49E2-934C-AA9303E1E07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00-49E2-934C-AA9303E1E075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00-49E2-934C-AA9303E1E075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00-49E2-934C-AA9303E1E075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C00-49E2-934C-AA9303E1E075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00-49E2-934C-AA9303E1E075}"/>
              </c:ext>
            </c:extLst>
          </c:dPt>
          <c:dPt>
            <c:idx val="7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C00-49E2-934C-AA9303E1E075}"/>
              </c:ext>
            </c:extLst>
          </c:dPt>
          <c:dPt>
            <c:idx val="8"/>
            <c:bubble3D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C00-49E2-934C-AA9303E1E075}"/>
              </c:ext>
            </c:extLst>
          </c:dPt>
          <c:dPt>
            <c:idx val="9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C00-49E2-934C-AA9303E1E075}"/>
              </c:ext>
            </c:extLst>
          </c:dPt>
          <c:dPt>
            <c:idx val="1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C00-49E2-934C-AA9303E1E075}"/>
              </c:ext>
            </c:extLst>
          </c:dPt>
          <c:dPt>
            <c:idx val="1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C00-49E2-934C-AA9303E1E075}"/>
              </c:ext>
            </c:extLst>
          </c:dPt>
          <c:dLbls>
            <c:delete val="1"/>
          </c:dLbls>
          <c:val>
            <c:numRef>
              <c:f>Sheet1!$D$4:$D$15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C00-49E2-934C-AA9303E1E0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E2D05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CB-4492-9855-A840B2011685}"/>
              </c:ext>
            </c:extLst>
          </c:dPt>
          <c:dPt>
            <c:idx val="1"/>
            <c:bubble3D val="0"/>
            <c:spPr>
              <a:solidFill>
                <a:srgbClr val="FDA75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CB-4492-9855-A840B2011685}"/>
              </c:ext>
            </c:extLst>
          </c:dPt>
          <c:dPt>
            <c:idx val="2"/>
            <c:bubble3D val="0"/>
            <c:spPr>
              <a:solidFill>
                <a:srgbClr val="A7252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CB-4492-9855-A840B2011685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CB-4492-9855-A840B2011685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CB-4492-9855-A840B2011685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CB-4492-9855-A840B2011685}"/>
              </c:ext>
            </c:extLst>
          </c:dPt>
          <c:dPt>
            <c:idx val="6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1CB-4492-9855-A840B2011685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1CB-4492-9855-A840B2011685}"/>
              </c:ext>
            </c:extLst>
          </c:dPt>
          <c:dPt>
            <c:idx val="8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1CB-4492-9855-A840B2011685}"/>
              </c:ext>
            </c:extLst>
          </c:dPt>
          <c:dPt>
            <c:idx val="9"/>
            <c:bubble3D val="0"/>
            <c:spPr>
              <a:solidFill>
                <a:srgbClr val="1C356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1CB-4492-9855-A840B2011685}"/>
              </c:ext>
            </c:extLst>
          </c:dPt>
          <c:dPt>
            <c:idx val="10"/>
            <c:bubble3D val="0"/>
            <c:spPr>
              <a:solidFill>
                <a:srgbClr val="2E549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1CB-4492-9855-A840B2011685}"/>
              </c:ext>
            </c:extLst>
          </c:dPt>
          <c:dPt>
            <c:idx val="11"/>
            <c:bubble3D val="0"/>
            <c:spPr>
              <a:solidFill>
                <a:srgbClr val="89A6D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1CB-4492-9855-A840B2011685}"/>
              </c:ext>
            </c:extLst>
          </c:dPt>
          <c:dLbls>
            <c:delete val="1"/>
          </c:dLbls>
          <c:val>
            <c:numRef>
              <c:f>Sheet1!$D$4:$D$15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1CB-4492-9855-A840B20116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9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explosion val="2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C00-49E2-934C-AA9303E1E07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C00-49E2-934C-AA9303E1E075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C00-49E2-934C-AA9303E1E075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C00-49E2-934C-AA9303E1E075}"/>
              </c:ext>
            </c:extLst>
          </c:dPt>
          <c:dPt>
            <c:idx val="4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C00-49E2-934C-AA9303E1E075}"/>
              </c:ext>
            </c:extLst>
          </c:dPt>
          <c:dPt>
            <c:idx val="5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C00-49E2-934C-AA9303E1E075}"/>
              </c:ext>
            </c:extLst>
          </c:dPt>
          <c:dPt>
            <c:idx val="6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BC00-49E2-934C-AA9303E1E075}"/>
              </c:ext>
            </c:extLst>
          </c:dPt>
          <c:dPt>
            <c:idx val="7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BC00-49E2-934C-AA9303E1E075}"/>
              </c:ext>
            </c:extLst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BC00-49E2-934C-AA9303E1E075}"/>
              </c:ext>
            </c:extLst>
          </c:dPt>
          <c:dPt>
            <c:idx val="9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BC00-49E2-934C-AA9303E1E075}"/>
              </c:ext>
            </c:extLst>
          </c:dPt>
          <c:dPt>
            <c:idx val="1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BC00-49E2-934C-AA9303E1E075}"/>
              </c:ext>
            </c:extLst>
          </c:dPt>
          <c:dPt>
            <c:idx val="1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BC00-49E2-934C-AA9303E1E075}"/>
              </c:ext>
            </c:extLst>
          </c:dPt>
          <c:dLbls>
            <c:delete val="1"/>
          </c:dLbls>
          <c:val>
            <c:numRef>
              <c:f>Sheet1!$D$4:$D$15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C00-49E2-934C-AA9303E1E07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8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E2D05D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CB-4492-9855-A840B2011685}"/>
              </c:ext>
            </c:extLst>
          </c:dPt>
          <c:dPt>
            <c:idx val="1"/>
            <c:bubble3D val="0"/>
            <c:spPr>
              <a:solidFill>
                <a:srgbClr val="FDA75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CB-4492-9855-A840B2011685}"/>
              </c:ext>
            </c:extLst>
          </c:dPt>
          <c:dPt>
            <c:idx val="2"/>
            <c:bubble3D val="0"/>
            <c:spPr>
              <a:solidFill>
                <a:srgbClr val="A7252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CB-4492-9855-A840B2011685}"/>
              </c:ext>
            </c:extLst>
          </c:dPt>
          <c:dPt>
            <c:idx val="3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1CB-4492-9855-A840B2011685}"/>
              </c:ext>
            </c:extLst>
          </c:dPt>
          <c:dPt>
            <c:idx val="4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1CB-4492-9855-A840B2011685}"/>
              </c:ext>
            </c:extLst>
          </c:dPt>
          <c:dPt>
            <c:idx val="5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1CB-4492-9855-A840B2011685}"/>
              </c:ext>
            </c:extLst>
          </c:dPt>
          <c:dPt>
            <c:idx val="6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1CB-4492-9855-A840B2011685}"/>
              </c:ext>
            </c:extLst>
          </c:dPt>
          <c:dPt>
            <c:idx val="7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71CB-4492-9855-A840B2011685}"/>
              </c:ext>
            </c:extLst>
          </c:dPt>
          <c:dPt>
            <c:idx val="8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71CB-4492-9855-A840B2011685}"/>
              </c:ext>
            </c:extLst>
          </c:dPt>
          <c:dPt>
            <c:idx val="9"/>
            <c:bubble3D val="0"/>
            <c:spPr>
              <a:solidFill>
                <a:srgbClr val="1C356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71CB-4492-9855-A840B2011685}"/>
              </c:ext>
            </c:extLst>
          </c:dPt>
          <c:dPt>
            <c:idx val="10"/>
            <c:bubble3D val="0"/>
            <c:spPr>
              <a:solidFill>
                <a:srgbClr val="2E549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71CB-4492-9855-A840B2011685}"/>
              </c:ext>
            </c:extLst>
          </c:dPt>
          <c:dPt>
            <c:idx val="11"/>
            <c:bubble3D val="0"/>
            <c:spPr>
              <a:solidFill>
                <a:srgbClr val="89A6DB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71CB-4492-9855-A840B2011685}"/>
              </c:ext>
            </c:extLst>
          </c:dPt>
          <c:dLbls>
            <c:delete val="1"/>
          </c:dLbls>
          <c:val>
            <c:numRef>
              <c:f>Sheet1!$D$4:$D$15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1CB-4492-9855-A840B201168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49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117dff70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a117dff70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677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 LoGICA framework provides a typology that allows </a:t>
            </a:r>
            <a:r>
              <a:rPr lang="en-US" b="1" i="1"/>
              <a:t>subnational (regional or local) governance institutions </a:t>
            </a:r>
            <a:r>
              <a:rPr lang="en-US"/>
              <a:t>to be classified into six different categories, ranging from subnational governments with authoritative decision-making power over a wide range of functions (extensive devolution) to subnational governance institutions that are not legal, administrative or fiscal entities in their own right and/or that lack political, administrative and/or fiscal powers.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AEC9A-184E-4F0D-9EF5-258DAC595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93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0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AEC9A-184E-4F0D-9EF5-258DAC595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425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AEC9A-184E-4F0D-9EF5-258DAC595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39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56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AEC9A-184E-4F0D-9EF5-258DAC595A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723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4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E5C8-BC4B-CF1E-2246-31A3021A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85DC40-FE63-B74B-EB84-F8EE4BF7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71873A-AFC3-624F-38E5-4C973A5A9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59669-D2CD-F8E5-9CF6-3E3824629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3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285B0F-C7DB-6CBF-4F48-98AD3596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D8791A-82D1-58CD-8CE8-500AE25CA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F647F-D4A9-7FEF-7F38-C728414C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15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8E837-7E04-6BD3-CFE2-03829CC94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FA62A-04EF-3748-D517-62961181E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8CA67-32D9-411D-21AF-546C54B4C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12CC4F-65D5-089B-45BF-3462DF347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0C4A1-BB9C-96B2-D065-3BBD8D39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F84B83-E2CD-5A9C-DDD2-8C37DC6C7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10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1EBFF-A07E-325D-DB53-189F79FDB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5A8B8F-6189-75A6-A97A-88DF5D7CB6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B426D-9DDD-EEA8-62D3-E9BC647A7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F7BC0-0C2E-A058-1126-4AA576915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CC42F-14D0-E317-D144-950620032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AA468-8FC5-80EC-E3F3-2CC5B7C7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5390-E4D2-C7E5-4F3A-DD9D84F13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246C4-3577-5220-4C73-C0F7FD8916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783FA-B584-6C79-FBD8-9FB1D2DE8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498E3-95B4-EE64-7027-D449457AB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B4FEC-F236-A6A4-4F59-C3A0C4AC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574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F7EB0-5956-030A-904E-C386C917AE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5154F-B13C-F33C-BA33-ECAECC0AB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187ED-C5F0-9004-1C37-A82176EF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97339-186F-F5F6-01F2-E7DFE094D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2E964-A4C3-9F40-0040-9ABB23DB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0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52592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7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ubTitle" idx="1"/>
          </p:nvPr>
        </p:nvSpPr>
        <p:spPr>
          <a:xfrm>
            <a:off x="713200" y="1916350"/>
            <a:ext cx="7717500" cy="26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799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ubTitle" idx="2"/>
          </p:nvPr>
        </p:nvSpPr>
        <p:spPr>
          <a:xfrm>
            <a:off x="715275" y="1476025"/>
            <a:ext cx="7717500" cy="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Font typeface="Open Sans"/>
              <a:buNone/>
              <a:defRPr sz="18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9771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5820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8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4"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4572000" y="-11450"/>
            <a:ext cx="4629000" cy="515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13100" y="1551200"/>
            <a:ext cx="3623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 b="1"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 b="1"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 b="1"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 b="1"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 b="1"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 b="1"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 b="1"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Open Sans"/>
              <a:buNone/>
              <a:defRPr sz="21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713100" y="2152075"/>
            <a:ext cx="3623100" cy="16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07777" y="2152075"/>
            <a:ext cx="3623100" cy="16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400">
                <a:solidFill>
                  <a:schemeClr val="lt1"/>
                </a:solidFill>
              </a:defRPr>
            </a:lvl1pPr>
            <a:lvl2pPr marL="914378" lvl="1" indent="-30479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3"/>
          </p:nvPr>
        </p:nvSpPr>
        <p:spPr>
          <a:xfrm>
            <a:off x="4807675" y="1585300"/>
            <a:ext cx="36231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Open Sans"/>
              <a:buNone/>
              <a:defRPr sz="2100" b="1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  <a:defRPr sz="2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  <a:defRPr sz="2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  <a:defRPr sz="2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  <a:defRPr sz="2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  <a:defRPr sz="2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  <a:defRPr sz="2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None/>
              <a:defRPr sz="2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Open Sans"/>
              <a:buNone/>
              <a:defRPr sz="2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04571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3225" y="1161359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378" lvl="1" indent="-3174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4609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bg>
      <p:bgPr>
        <a:solidFill>
          <a:schemeClr val="dk2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3225" y="1161359"/>
            <a:ext cx="7717500" cy="33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200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95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1D35E-CCCF-6A13-65FE-12195D4B7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FC121-284F-95CE-175F-2ACB00694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B6F83-B3A4-D327-D5E3-B276869F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B9BD8-AD3C-28F0-4EC8-D586D5B17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F9C45-8159-CB49-AFCF-6E226DFB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80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B927-D204-F088-5C37-AF7EA558A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7BE6C-1A9B-A939-17E0-313F12337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1B35E-19E6-48AF-C6B2-534BDBFF8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3EBF4-35EE-8BD5-75FE-17D05F86E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7F821-B7ED-09E0-8C6A-9A4A2902C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9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1113-7E54-C6B8-ACD1-E050D5DF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4312C-33F4-C8AA-CFBD-DB956CD2F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0CC44-4FAA-234D-2772-81A8C946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1E3E-2D39-6AEE-98AE-3C5480FE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F6A00-5787-7FE7-6BE9-39B38438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2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543C8-23DA-8F8E-BD61-9DA9BC7C5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47BC3-E8F0-548A-D898-DD2763CA2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295034-EC83-3B16-24E9-C268690BE3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ADF39-7EB0-1314-FBCB-27288CDD0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625D3-A563-0AF9-FBF5-90FDF3BB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B4C396-4987-5822-E986-CD6ED3AA7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5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1418-60A0-EE96-202C-BEFD48F8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21A712-DECA-9A67-F9A8-964DB90DB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4F38F-D222-6967-7A94-38EDFBCA6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2C6C7-C142-008B-FC76-97CA5BC28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D04A4B-551E-23C5-E3C3-C98CB93206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BB19D6-903C-53B8-3D08-2C32ACAB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A7434-C439-2004-7E3C-94DE2790E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77B91-B56B-54E5-A6AD-8F8C4930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2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811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811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73" r:id="rId2"/>
    <p:sldLayoutId id="2147483674" r:id="rId3"/>
    <p:sldLayoutId id="214748367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0D73F5-1F90-9D42-A6E3-11E3CDF04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C759DC-69D6-38D6-560F-BDA5DB052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E2561-A6E9-BFD9-EAE1-1A73C1191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6B69-9EC8-41D8-9E3F-9AAE0635850D}" type="datetimeFigureOut">
              <a:rPr lang="en-US" smtClean="0"/>
              <a:t>06-Dec-23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8D261-CC9B-ED95-104F-3942DE3A3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41EDD-4F5F-A406-73BC-F1A7C5559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57904-2381-4061-882D-A5BB8DB1B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9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811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811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50308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760">
          <p15:clr>
            <a:srgbClr val="EA4335"/>
          </p15:clr>
        </p15:guide>
        <p15:guide id="3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903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987A74A-3EAB-F2D7-2565-C81B4B6B0D67}"/>
              </a:ext>
            </a:extLst>
          </p:cNvPr>
          <p:cNvSpPr/>
          <p:nvPr/>
        </p:nvSpPr>
        <p:spPr>
          <a:xfrm>
            <a:off x="2563792" y="0"/>
            <a:ext cx="6580208" cy="3214626"/>
          </a:xfrm>
          <a:prstGeom prst="rect">
            <a:avLst/>
          </a:prstGeom>
          <a:solidFill>
            <a:schemeClr val="accent3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Google Shape;166;p32"/>
          <p:cNvSpPr txBox="1">
            <a:spLocks noGrp="1"/>
          </p:cNvSpPr>
          <p:nvPr>
            <p:ph type="title"/>
          </p:nvPr>
        </p:nvSpPr>
        <p:spPr>
          <a:xfrm>
            <a:off x="713225" y="2102082"/>
            <a:ext cx="7717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Country Name</a:t>
            </a:r>
            <a:br>
              <a:rPr lang="en"/>
            </a:br>
            <a:r>
              <a:rPr lang="en"/>
              <a:t>Year</a:t>
            </a:r>
            <a:endParaRPr dirty="0"/>
          </a:p>
        </p:txBody>
      </p:sp>
      <p:sp>
        <p:nvSpPr>
          <p:cNvPr id="167" name="Google Shape;167;p32"/>
          <p:cNvSpPr txBox="1">
            <a:spLocks noGrp="1"/>
          </p:cNvSpPr>
          <p:nvPr>
            <p:ph type="body" idx="1"/>
          </p:nvPr>
        </p:nvSpPr>
        <p:spPr>
          <a:xfrm>
            <a:off x="578734" y="229026"/>
            <a:ext cx="7851991" cy="12163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bg1"/>
                </a:solidFill>
              </a:rPr>
              <a:t>Local Governance Institutions Comparative Assessment LoGICA Intergovernmental Profile</a:t>
            </a:r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4" name="Google Shape;159;p31">
            <a:extLst>
              <a:ext uri="{FF2B5EF4-FFF2-40B4-BE49-F238E27FC236}">
                <a16:creationId xmlns:a16="http://schemas.microsoft.com/office/drawing/2014/main" id="{9EA9CD9D-3066-49FF-8614-2DB2E44BD3B4}"/>
              </a:ext>
            </a:extLst>
          </p:cNvPr>
          <p:cNvSpPr txBox="1">
            <a:spLocks/>
          </p:cNvSpPr>
          <p:nvPr/>
        </p:nvSpPr>
        <p:spPr>
          <a:xfrm>
            <a:off x="491924" y="4540038"/>
            <a:ext cx="3083052" cy="56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Nevis" panose="02000800000000000000" pitchFamily="2" charset="0"/>
              </a:rPr>
              <a:t>LOCAL PUBLIC SECTOR</a:t>
            </a:r>
          </a:p>
          <a:p>
            <a:r>
              <a:rPr lang="en-US" sz="1600">
                <a:solidFill>
                  <a:schemeClr val="bg1">
                    <a:lumMod val="75000"/>
                  </a:schemeClr>
                </a:solidFill>
                <a:latin typeface="Nevis" panose="02000800000000000000" pitchFamily="2" charset="0"/>
              </a:rPr>
              <a:t>ALLIANCE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Nevis" panose="02000800000000000000" pitchFamily="2" charset="0"/>
            </a:endParaRPr>
          </a:p>
        </p:txBody>
      </p:sp>
      <p:grpSp>
        <p:nvGrpSpPr>
          <p:cNvPr id="5" name="Google Shape;5396;p73">
            <a:extLst>
              <a:ext uri="{FF2B5EF4-FFF2-40B4-BE49-F238E27FC236}">
                <a16:creationId xmlns:a16="http://schemas.microsoft.com/office/drawing/2014/main" id="{131C0EB3-FB74-4F21-9363-909A5F2F4326}"/>
              </a:ext>
            </a:extLst>
          </p:cNvPr>
          <p:cNvGrpSpPr/>
          <p:nvPr/>
        </p:nvGrpSpPr>
        <p:grpSpPr>
          <a:xfrm>
            <a:off x="138597" y="4557203"/>
            <a:ext cx="353327" cy="394110"/>
            <a:chOff x="1529350" y="258825"/>
            <a:chExt cx="423475" cy="481825"/>
          </a:xfrm>
          <a:solidFill>
            <a:schemeClr val="bg1"/>
          </a:solidFill>
        </p:grpSpPr>
        <p:sp>
          <p:nvSpPr>
            <p:cNvPr id="6" name="Google Shape;5397;p73">
              <a:extLst>
                <a:ext uri="{FF2B5EF4-FFF2-40B4-BE49-F238E27FC236}">
                  <a16:creationId xmlns:a16="http://schemas.microsoft.com/office/drawing/2014/main" id="{7AFBB518-A047-4AFA-86EE-5EFC9B57555C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7" name="Google Shape;5398;p73">
              <a:extLst>
                <a:ext uri="{FF2B5EF4-FFF2-40B4-BE49-F238E27FC236}">
                  <a16:creationId xmlns:a16="http://schemas.microsoft.com/office/drawing/2014/main" id="{AB0A99EB-DA5D-4B90-8496-A80E57B49B50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852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9AC3C6-2C60-F333-E64E-1A079997B8A8}"/>
              </a:ext>
            </a:extLst>
          </p:cNvPr>
          <p:cNvSpPr/>
          <p:nvPr/>
        </p:nvSpPr>
        <p:spPr>
          <a:xfrm>
            <a:off x="497709" y="1976391"/>
            <a:ext cx="8380072" cy="26303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Local level</a:t>
            </a:r>
          </a:p>
          <a:p>
            <a:endParaRPr lang="en-US" sz="60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20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endParaRPr lang="en-US" sz="120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07C86-5793-3731-9D8B-005302A6C8D7}"/>
              </a:ext>
            </a:extLst>
          </p:cNvPr>
          <p:cNvSpPr/>
          <p:nvPr/>
        </p:nvSpPr>
        <p:spPr>
          <a:xfrm>
            <a:off x="497709" y="1122486"/>
            <a:ext cx="8380072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State level</a:t>
            </a:r>
          </a:p>
          <a:p>
            <a:r>
              <a:rPr lang="en-US" sz="120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4F6A0-24B7-B9EC-923E-90A88FEF368A}"/>
              </a:ext>
            </a:extLst>
          </p:cNvPr>
          <p:cNvSpPr/>
          <p:nvPr/>
        </p:nvSpPr>
        <p:spPr>
          <a:xfrm>
            <a:off x="497709" y="264118"/>
            <a:ext cx="8385859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Federal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3FE07-77FA-0B84-E6E8-C8633BA26EDC}"/>
              </a:ext>
            </a:extLst>
          </p:cNvPr>
          <p:cNvSpPr/>
          <p:nvPr/>
        </p:nvSpPr>
        <p:spPr>
          <a:xfrm>
            <a:off x="2060292" y="428270"/>
            <a:ext cx="5411164" cy="54979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Federal government (1)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4D1F9-F2F4-40BE-156F-904F829092FA}"/>
              </a:ext>
            </a:extLst>
          </p:cNvPr>
          <p:cNvSpPr/>
          <p:nvPr/>
        </p:nvSpPr>
        <p:spPr>
          <a:xfrm>
            <a:off x="2060292" y="1258030"/>
            <a:ext cx="5416952" cy="549798"/>
          </a:xfrm>
          <a:prstGeom prst="rect">
            <a:avLst/>
          </a:prstGeom>
          <a:solidFill>
            <a:srgbClr val="A7252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State governments plus D.C. (50+1)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5AB4E-51AC-0D6E-9C5E-CD3C993BB4F1}"/>
              </a:ext>
            </a:extLst>
          </p:cNvPr>
          <p:cNvSpPr/>
          <p:nvPr/>
        </p:nvSpPr>
        <p:spPr>
          <a:xfrm>
            <a:off x="2060291" y="2218399"/>
            <a:ext cx="5075497" cy="549798"/>
          </a:xfrm>
          <a:prstGeom prst="rect">
            <a:avLst/>
          </a:prstGeom>
          <a:solidFill>
            <a:srgbClr val="A7252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County governments (3,031)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94EF06-FBF7-9412-C134-920414E5F14B}"/>
              </a:ext>
            </a:extLst>
          </p:cNvPr>
          <p:cNvSpPr/>
          <p:nvPr/>
        </p:nvSpPr>
        <p:spPr>
          <a:xfrm>
            <a:off x="2060292" y="3799988"/>
            <a:ext cx="4583573" cy="549798"/>
          </a:xfrm>
          <a:prstGeom prst="rect">
            <a:avLst/>
          </a:prstGeom>
          <a:solidFill>
            <a:srgbClr val="A72525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Municipal  &amp; township governments (35,748)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340D69-CBC7-7762-2A04-C61C2E656274}"/>
              </a:ext>
            </a:extLst>
          </p:cNvPr>
          <p:cNvSpPr/>
          <p:nvPr/>
        </p:nvSpPr>
        <p:spPr>
          <a:xfrm>
            <a:off x="2060293" y="2993246"/>
            <a:ext cx="4959753" cy="549798"/>
          </a:xfrm>
          <a:prstGeom prst="rect">
            <a:avLst/>
          </a:prstGeom>
          <a:solidFill>
            <a:srgbClr val="FDA75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School district governments (12,754)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21B07A-38C1-02EE-A948-EE32A4D792BF}"/>
              </a:ext>
            </a:extLst>
          </p:cNvPr>
          <p:cNvSpPr/>
          <p:nvPr/>
        </p:nvSpPr>
        <p:spPr>
          <a:xfrm>
            <a:off x="7135789" y="2218399"/>
            <a:ext cx="335666" cy="5497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0ED7E9-E4C1-9097-1E04-26F2170BAA0C}"/>
              </a:ext>
            </a:extLst>
          </p:cNvPr>
          <p:cNvSpPr/>
          <p:nvPr/>
        </p:nvSpPr>
        <p:spPr>
          <a:xfrm>
            <a:off x="7020046" y="2993245"/>
            <a:ext cx="451409" cy="5497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C06E7-FE8E-421D-6F0A-4978F364F736}"/>
              </a:ext>
            </a:extLst>
          </p:cNvPr>
          <p:cNvSpPr/>
          <p:nvPr/>
        </p:nvSpPr>
        <p:spPr>
          <a:xfrm>
            <a:off x="6643865" y="3799988"/>
            <a:ext cx="827590" cy="5497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3AAC21-AF9B-875A-8E90-6FEACD8F5416}"/>
              </a:ext>
            </a:extLst>
          </p:cNvPr>
          <p:cNvSpPr/>
          <p:nvPr/>
        </p:nvSpPr>
        <p:spPr>
          <a:xfrm>
            <a:off x="7584310" y="1254416"/>
            <a:ext cx="1186404" cy="5497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Territories</a:t>
            </a:r>
          </a:p>
          <a:p>
            <a:pPr algn="ctr"/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(5)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359F87-DE9D-245C-F30B-C05801C39757}"/>
              </a:ext>
            </a:extLst>
          </p:cNvPr>
          <p:cNvSpPr/>
          <p:nvPr/>
        </p:nvSpPr>
        <p:spPr>
          <a:xfrm>
            <a:off x="7584310" y="2214453"/>
            <a:ext cx="1186404" cy="5497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Tribal gov. (573)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4C493F43-6413-5FD6-FAD8-9A8A9030E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511" y="4669703"/>
            <a:ext cx="525270" cy="350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3FFEF6B6-1BDF-1137-18CB-7F3EE8F1C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09" y="4670228"/>
            <a:ext cx="2091538" cy="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03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9AC3C6-2C60-F333-E64E-1A079997B8A8}"/>
              </a:ext>
            </a:extLst>
          </p:cNvPr>
          <p:cNvSpPr/>
          <p:nvPr/>
        </p:nvSpPr>
        <p:spPr>
          <a:xfrm>
            <a:off x="422475" y="2528074"/>
            <a:ext cx="8380072" cy="19902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Local level</a:t>
            </a: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07C86-5793-3731-9D8B-005302A6C8D7}"/>
              </a:ext>
            </a:extLst>
          </p:cNvPr>
          <p:cNvSpPr/>
          <p:nvPr/>
        </p:nvSpPr>
        <p:spPr>
          <a:xfrm>
            <a:off x="422475" y="1674170"/>
            <a:ext cx="8380072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State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4F6A0-24B7-B9EC-923E-90A88FEF368A}"/>
              </a:ext>
            </a:extLst>
          </p:cNvPr>
          <p:cNvSpPr/>
          <p:nvPr/>
        </p:nvSpPr>
        <p:spPr>
          <a:xfrm>
            <a:off x="422476" y="815801"/>
            <a:ext cx="8385859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Federal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3FE07-77FA-0B84-E6E8-C8633BA26EDC}"/>
              </a:ext>
            </a:extLst>
          </p:cNvPr>
          <p:cNvSpPr/>
          <p:nvPr/>
        </p:nvSpPr>
        <p:spPr>
          <a:xfrm>
            <a:off x="1973484" y="979953"/>
            <a:ext cx="6400800" cy="549798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Federal government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4D1F9-F2F4-40BE-156F-904F829092FA}"/>
              </a:ext>
            </a:extLst>
          </p:cNvPr>
          <p:cNvSpPr/>
          <p:nvPr/>
        </p:nvSpPr>
        <p:spPr>
          <a:xfrm>
            <a:off x="1973484" y="1809713"/>
            <a:ext cx="5289629" cy="549798"/>
          </a:xfrm>
          <a:prstGeom prst="rect">
            <a:avLst/>
          </a:prstGeom>
          <a:solidFill>
            <a:srgbClr val="A72525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Federal States (Area States)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5AB4E-51AC-0D6E-9C5E-CD3C993BB4F1}"/>
              </a:ext>
            </a:extLst>
          </p:cNvPr>
          <p:cNvSpPr/>
          <p:nvPr/>
        </p:nvSpPr>
        <p:spPr>
          <a:xfrm>
            <a:off x="1973483" y="2993812"/>
            <a:ext cx="3721259" cy="342900"/>
          </a:xfrm>
          <a:prstGeom prst="rect">
            <a:avLst/>
          </a:prstGeom>
          <a:solidFill>
            <a:srgbClr val="A72525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(Rural) Districts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DBC755-1927-5C0A-17F8-ED37A22D8816}"/>
              </a:ext>
            </a:extLst>
          </p:cNvPr>
          <p:cNvSpPr/>
          <p:nvPr/>
        </p:nvSpPr>
        <p:spPr>
          <a:xfrm>
            <a:off x="5775767" y="2993812"/>
            <a:ext cx="1487345" cy="1412852"/>
          </a:xfrm>
          <a:prstGeom prst="rect">
            <a:avLst/>
          </a:prstGeom>
          <a:solidFill>
            <a:srgbClr val="A72525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Urban Districts  / Independent Cities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1F547-92D4-9EB5-AE60-76C17528667F}"/>
              </a:ext>
            </a:extLst>
          </p:cNvPr>
          <p:cNvSpPr/>
          <p:nvPr/>
        </p:nvSpPr>
        <p:spPr>
          <a:xfrm>
            <a:off x="7344137" y="1809713"/>
            <a:ext cx="1030147" cy="2596952"/>
          </a:xfrm>
          <a:prstGeom prst="rect">
            <a:avLst/>
          </a:prstGeom>
          <a:solidFill>
            <a:srgbClr val="A72525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City States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72EDD-026D-5AB8-3564-07023BC66CF3}"/>
              </a:ext>
            </a:extLst>
          </p:cNvPr>
          <p:cNvSpPr/>
          <p:nvPr/>
        </p:nvSpPr>
        <p:spPr>
          <a:xfrm>
            <a:off x="4391720" y="3433323"/>
            <a:ext cx="1303021" cy="966229"/>
          </a:xfrm>
          <a:prstGeom prst="rect">
            <a:avLst/>
          </a:prstGeom>
          <a:solidFill>
            <a:srgbClr val="A72525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275" b="1">
                <a:solidFill>
                  <a:srgbClr val="FFFFFF"/>
                </a:solidFill>
                <a:latin typeface="Arial"/>
              </a:rPr>
              <a:t>Municipalities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D0F8B-341D-6C1C-4284-D4F2C6DCE157}"/>
              </a:ext>
            </a:extLst>
          </p:cNvPr>
          <p:cNvSpPr/>
          <p:nvPr/>
        </p:nvSpPr>
        <p:spPr>
          <a:xfrm>
            <a:off x="1973484" y="3435989"/>
            <a:ext cx="2337210" cy="433608"/>
          </a:xfrm>
          <a:prstGeom prst="rect">
            <a:avLst/>
          </a:prstGeom>
          <a:solidFill>
            <a:srgbClr val="A72525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275" b="1">
                <a:solidFill>
                  <a:srgbClr val="FFFFFF"/>
                </a:solidFill>
                <a:latin typeface="Arial"/>
              </a:rPr>
              <a:t>Collective municipalities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B2E62E-E203-9007-86DB-3410995AEC84}"/>
              </a:ext>
            </a:extLst>
          </p:cNvPr>
          <p:cNvSpPr/>
          <p:nvPr/>
        </p:nvSpPr>
        <p:spPr>
          <a:xfrm>
            <a:off x="1973483" y="2583314"/>
            <a:ext cx="5289630" cy="342900"/>
          </a:xfrm>
          <a:prstGeom prst="rect">
            <a:avLst/>
          </a:prstGeom>
          <a:solidFill>
            <a:srgbClr val="A72525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Government Districts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78937F-05D3-F7FB-5AD4-C6F496B2D396}"/>
              </a:ext>
            </a:extLst>
          </p:cNvPr>
          <p:cNvSpPr/>
          <p:nvPr/>
        </p:nvSpPr>
        <p:spPr>
          <a:xfrm>
            <a:off x="1982542" y="3965944"/>
            <a:ext cx="2328152" cy="433608"/>
          </a:xfrm>
          <a:prstGeom prst="rect">
            <a:avLst/>
          </a:prstGeom>
          <a:solidFill>
            <a:srgbClr val="A72525"/>
          </a:solidFill>
          <a:ln w="28575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275" b="1">
                <a:solidFill>
                  <a:srgbClr val="FFFFFF"/>
                </a:solidFill>
                <a:latin typeface="Arial"/>
              </a:rPr>
              <a:t>Local municipalities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73EB4F-36CC-FF4A-BF7C-8502AC8B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7277" y="4589369"/>
            <a:ext cx="525270" cy="350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90C91016-744B-BA38-C4E2-9FEFE158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75" y="4590936"/>
            <a:ext cx="2091538" cy="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3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A96D-5AE9-9CF8-0281-FE34474A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893738"/>
            <a:ext cx="7717500" cy="1133042"/>
          </a:xfrm>
        </p:spPr>
        <p:txBody>
          <a:bodyPr/>
          <a:lstStyle/>
          <a:p>
            <a:pPr algn="ctr"/>
            <a:r>
              <a:rPr lang="en-US"/>
              <a:t>Sample illustrations of the </a:t>
            </a:r>
            <a:br>
              <a:rPr lang="en-US"/>
            </a:br>
            <a:r>
              <a:rPr lang="en-US"/>
              <a:t>LoGICA subnational institutional typology </a:t>
            </a:r>
          </a:p>
        </p:txBody>
      </p:sp>
    </p:spTree>
    <p:extLst>
      <p:ext uri="{BB962C8B-B14F-4D97-AF65-F5344CB8AC3E}">
        <p14:creationId xmlns:p14="http://schemas.microsoft.com/office/powerpoint/2010/main" val="3241542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7E2A7E-D26A-4202-8D2D-A41FE3F87E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81835"/>
              </p:ext>
            </p:extLst>
          </p:nvPr>
        </p:nvGraphicFramePr>
        <p:xfrm>
          <a:off x="-457200" y="504099"/>
          <a:ext cx="10058400" cy="746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166;p32">
            <a:extLst>
              <a:ext uri="{FF2B5EF4-FFF2-40B4-BE49-F238E27FC236}">
                <a16:creationId xmlns:a16="http://schemas.microsoft.com/office/drawing/2014/main" id="{A9251126-2A0A-C267-E13E-940D235A8731}"/>
              </a:ext>
            </a:extLst>
          </p:cNvPr>
          <p:cNvSpPr txBox="1">
            <a:spLocks/>
          </p:cNvSpPr>
          <p:nvPr/>
        </p:nvSpPr>
        <p:spPr>
          <a:xfrm>
            <a:off x="491924" y="364762"/>
            <a:ext cx="8042848" cy="5649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28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Subnational governance institutions</a:t>
            </a:r>
            <a:endParaRPr lang="en-US" sz="28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6C265253-5C57-DF65-ACB7-26B09B436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1" y="4499370"/>
            <a:ext cx="2979420" cy="595885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E022B00-9D6B-A020-551C-F0FE06F4C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148145"/>
              </p:ext>
            </p:extLst>
          </p:nvPr>
        </p:nvGraphicFramePr>
        <p:xfrm>
          <a:off x="-31982" y="1316562"/>
          <a:ext cx="9090660" cy="651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0DB6B895-EC9B-129E-99BB-6D80F08A5998}"/>
              </a:ext>
            </a:extLst>
          </p:cNvPr>
          <p:cNvGrpSpPr/>
          <p:nvPr/>
        </p:nvGrpSpPr>
        <p:grpSpPr>
          <a:xfrm rot="19517467">
            <a:off x="3899223" y="2368202"/>
            <a:ext cx="685800" cy="1950129"/>
            <a:chOff x="440086" y="3337316"/>
            <a:chExt cx="914400" cy="260017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030F8F-9FC5-8F1F-79B9-CA4A070C8805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8CE1CEF3-FDB1-0348-39A3-5B949AD9749A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088F37F-9EB1-6646-5010-5ED704EA446E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3927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87E2A7E-D26A-4202-8D2D-A41FE3F87E05}"/>
              </a:ext>
            </a:extLst>
          </p:cNvPr>
          <p:cNvGraphicFramePr>
            <a:graphicFrameLocks/>
          </p:cNvGraphicFramePr>
          <p:nvPr/>
        </p:nvGraphicFramePr>
        <p:xfrm>
          <a:off x="-457200" y="504099"/>
          <a:ext cx="10058400" cy="746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Google Shape;166;p32">
            <a:extLst>
              <a:ext uri="{FF2B5EF4-FFF2-40B4-BE49-F238E27FC236}">
                <a16:creationId xmlns:a16="http://schemas.microsoft.com/office/drawing/2014/main" id="{A9251126-2A0A-C267-E13E-940D235A8731}"/>
              </a:ext>
            </a:extLst>
          </p:cNvPr>
          <p:cNvSpPr txBox="1">
            <a:spLocks/>
          </p:cNvSpPr>
          <p:nvPr/>
        </p:nvSpPr>
        <p:spPr>
          <a:xfrm>
            <a:off x="491924" y="364762"/>
            <a:ext cx="8042848" cy="56490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28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Subnational governance institutions</a:t>
            </a:r>
            <a:endParaRPr lang="en-US" sz="28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6C265253-5C57-DF65-ACB7-26B09B436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1" y="4499370"/>
            <a:ext cx="2979420" cy="595885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E022B00-9D6B-A020-551C-F0FE06F4C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90488"/>
              </p:ext>
            </p:extLst>
          </p:nvPr>
        </p:nvGraphicFramePr>
        <p:xfrm>
          <a:off x="0" y="1380560"/>
          <a:ext cx="9090660" cy="651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3054EEF-01F1-F157-A395-0BB9DD790438}"/>
              </a:ext>
            </a:extLst>
          </p:cNvPr>
          <p:cNvGrpSpPr/>
          <p:nvPr/>
        </p:nvGrpSpPr>
        <p:grpSpPr>
          <a:xfrm>
            <a:off x="4229100" y="2333663"/>
            <a:ext cx="685800" cy="1950129"/>
            <a:chOff x="440086" y="3337316"/>
            <a:chExt cx="914400" cy="2600172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72B6A9B-518E-6F86-D449-69EC6C50FAF0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02099236-B108-B620-412D-DA06E692A370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07C097-DDC9-053C-263A-F34191AE5B93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23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19C4C64-332E-70FB-2A96-5D5C7500B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307" y="1731876"/>
            <a:ext cx="2776461" cy="1417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39D5F8-29EE-468A-F4A1-7D4820870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03" y="1818672"/>
            <a:ext cx="2776461" cy="1417283"/>
          </a:xfrm>
          <a:prstGeom prst="rect">
            <a:avLst/>
          </a:prstGeom>
        </p:spPr>
      </p:pic>
      <p:sp>
        <p:nvSpPr>
          <p:cNvPr id="15" name="Google Shape;159;p31">
            <a:extLst>
              <a:ext uri="{FF2B5EF4-FFF2-40B4-BE49-F238E27FC236}">
                <a16:creationId xmlns:a16="http://schemas.microsoft.com/office/drawing/2014/main" id="{4AC819AA-9B0C-AFA9-3959-5CADA7D571F8}"/>
              </a:ext>
            </a:extLst>
          </p:cNvPr>
          <p:cNvSpPr txBox="1">
            <a:spLocks/>
          </p:cNvSpPr>
          <p:nvPr/>
        </p:nvSpPr>
        <p:spPr>
          <a:xfrm>
            <a:off x="491924" y="4534253"/>
            <a:ext cx="3083052" cy="564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400">
                <a:solidFill>
                  <a:srgbClr val="1F497D"/>
                </a:solidFill>
                <a:latin typeface="Nevis" panose="02000800000000000000" pitchFamily="2" charset="0"/>
              </a:rPr>
              <a:t>LOCAL PUBLIC SECTOR</a:t>
            </a:r>
          </a:p>
          <a:p>
            <a:r>
              <a:rPr lang="en-US" sz="1400">
                <a:solidFill>
                  <a:srgbClr val="1F497D"/>
                </a:solidFill>
                <a:latin typeface="Nevis" panose="02000800000000000000" pitchFamily="2" charset="0"/>
              </a:rPr>
              <a:t>ALLIANCE</a:t>
            </a:r>
            <a:endParaRPr lang="en-US" sz="1400" dirty="0">
              <a:solidFill>
                <a:srgbClr val="1F497D"/>
              </a:solidFill>
              <a:latin typeface="Nevis" panose="02000800000000000000" pitchFamily="2" charset="0"/>
            </a:endParaRPr>
          </a:p>
        </p:txBody>
      </p:sp>
      <p:grpSp>
        <p:nvGrpSpPr>
          <p:cNvPr id="16" name="Google Shape;5396;p73">
            <a:extLst>
              <a:ext uri="{FF2B5EF4-FFF2-40B4-BE49-F238E27FC236}">
                <a16:creationId xmlns:a16="http://schemas.microsoft.com/office/drawing/2014/main" id="{84A3587D-F88F-1AC5-D12E-08F2B16AE16E}"/>
              </a:ext>
            </a:extLst>
          </p:cNvPr>
          <p:cNvGrpSpPr/>
          <p:nvPr/>
        </p:nvGrpSpPr>
        <p:grpSpPr>
          <a:xfrm>
            <a:off x="127321" y="4624086"/>
            <a:ext cx="341453" cy="338802"/>
            <a:chOff x="1529350" y="258825"/>
            <a:chExt cx="423475" cy="481825"/>
          </a:xfrm>
          <a:solidFill>
            <a:srgbClr val="1F497D"/>
          </a:solidFill>
        </p:grpSpPr>
        <p:sp>
          <p:nvSpPr>
            <p:cNvPr id="17" name="Google Shape;5397;p73">
              <a:extLst>
                <a:ext uri="{FF2B5EF4-FFF2-40B4-BE49-F238E27FC236}">
                  <a16:creationId xmlns:a16="http://schemas.microsoft.com/office/drawing/2014/main" id="{F7ECAFB5-05C4-F127-F216-2EF904B66C04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F497D"/>
                </a:solidFill>
              </a:endParaRPr>
            </a:p>
          </p:txBody>
        </p:sp>
        <p:sp>
          <p:nvSpPr>
            <p:cNvPr id="18" name="Google Shape;5398;p73">
              <a:extLst>
                <a:ext uri="{FF2B5EF4-FFF2-40B4-BE49-F238E27FC236}">
                  <a16:creationId xmlns:a16="http://schemas.microsoft.com/office/drawing/2014/main" id="{F2B5248C-E9D1-8CB0-9811-35AB2B9B77FC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F497D"/>
                </a:solidFill>
              </a:endParaRPr>
            </a:p>
          </p:txBody>
        </p:sp>
      </p:grpSp>
      <p:sp>
        <p:nvSpPr>
          <p:cNvPr id="24" name="Google Shape;166;p32">
            <a:extLst>
              <a:ext uri="{FF2B5EF4-FFF2-40B4-BE49-F238E27FC236}">
                <a16:creationId xmlns:a16="http://schemas.microsoft.com/office/drawing/2014/main" id="{2D40DFBE-25BD-6F35-6117-9632D9E606C7}"/>
              </a:ext>
            </a:extLst>
          </p:cNvPr>
          <p:cNvSpPr txBox="1">
            <a:spLocks/>
          </p:cNvSpPr>
          <p:nvPr/>
        </p:nvSpPr>
        <p:spPr>
          <a:xfrm>
            <a:off x="491924" y="463141"/>
            <a:ext cx="8042848" cy="564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28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Subnational governance institutions</a:t>
            </a:r>
            <a:endParaRPr lang="en-US" sz="28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166;p32">
            <a:extLst>
              <a:ext uri="{FF2B5EF4-FFF2-40B4-BE49-F238E27FC236}">
                <a16:creationId xmlns:a16="http://schemas.microsoft.com/office/drawing/2014/main" id="{8383D692-175D-EECA-865D-D13D16728F9C}"/>
              </a:ext>
            </a:extLst>
          </p:cNvPr>
          <p:cNvSpPr txBox="1">
            <a:spLocks/>
          </p:cNvSpPr>
          <p:nvPr/>
        </p:nvSpPr>
        <p:spPr>
          <a:xfrm>
            <a:off x="1441532" y="3426464"/>
            <a:ext cx="2305804" cy="55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administration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Google Shape;166;p32">
            <a:extLst>
              <a:ext uri="{FF2B5EF4-FFF2-40B4-BE49-F238E27FC236}">
                <a16:creationId xmlns:a16="http://schemas.microsoft.com/office/drawing/2014/main" id="{CF44A707-79E9-5922-4892-FB20C277C7EE}"/>
              </a:ext>
            </a:extLst>
          </p:cNvPr>
          <p:cNvSpPr txBox="1">
            <a:spLocks/>
          </p:cNvSpPr>
          <p:nvPr/>
        </p:nvSpPr>
        <p:spPr>
          <a:xfrm>
            <a:off x="5350849" y="3426464"/>
            <a:ext cx="2305804" cy="55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</a:p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governments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A22D92-59F1-7285-0BD7-58A821842641}"/>
              </a:ext>
            </a:extLst>
          </p:cNvPr>
          <p:cNvGrpSpPr>
            <a:grpSpLocks noChangeAspect="1"/>
          </p:cNvGrpSpPr>
          <p:nvPr/>
        </p:nvGrpSpPr>
        <p:grpSpPr>
          <a:xfrm rot="976431">
            <a:off x="2515027" y="2274365"/>
            <a:ext cx="328555" cy="934270"/>
            <a:chOff x="440086" y="3337316"/>
            <a:chExt cx="914400" cy="260017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2739A0-6EBD-F154-EC7F-07A6DF511B24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4077FC9A-A0EF-6DA6-A379-4E0F4976CA03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CE45BE-4456-3DE0-D526-6DBF00F69781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8D5415-B1D5-A712-68DD-E07003CEC525}"/>
              </a:ext>
            </a:extLst>
          </p:cNvPr>
          <p:cNvGrpSpPr>
            <a:grpSpLocks noChangeAspect="1"/>
          </p:cNvGrpSpPr>
          <p:nvPr/>
        </p:nvGrpSpPr>
        <p:grpSpPr>
          <a:xfrm rot="5243189">
            <a:off x="6643804" y="2463977"/>
            <a:ext cx="328555" cy="934270"/>
            <a:chOff x="440086" y="3337316"/>
            <a:chExt cx="914400" cy="260017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B9A6718-0D7A-0A6E-9188-864B1A3E6B67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9CA4125-8A95-9E7B-F76A-217963E8179D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37356C-64F6-073A-10B9-48573D287CB5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30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60039CB-3894-C178-018A-4B7923C85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568" y="1937490"/>
            <a:ext cx="1950656" cy="995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F324F2-09F0-9CA1-36F5-370BAD8CF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031" y="1937490"/>
            <a:ext cx="1950656" cy="9957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D1C6F9-3C31-65AB-02D5-DC2B3C29B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511" y="1937490"/>
            <a:ext cx="1950656" cy="99574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2F2FAE8-255D-076B-56D9-6D7F523C8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79" y="1941871"/>
            <a:ext cx="1950656" cy="995740"/>
          </a:xfrm>
          <a:prstGeom prst="rect">
            <a:avLst/>
          </a:prstGeom>
        </p:spPr>
      </p:pic>
      <p:sp>
        <p:nvSpPr>
          <p:cNvPr id="30" name="Google Shape;166;p32">
            <a:extLst>
              <a:ext uri="{FF2B5EF4-FFF2-40B4-BE49-F238E27FC236}">
                <a16:creationId xmlns:a16="http://schemas.microsoft.com/office/drawing/2014/main" id="{4D35FFA9-403F-0C3C-934B-A17D9A2CC05B}"/>
              </a:ext>
            </a:extLst>
          </p:cNvPr>
          <p:cNvSpPr txBox="1">
            <a:spLocks/>
          </p:cNvSpPr>
          <p:nvPr/>
        </p:nvSpPr>
        <p:spPr>
          <a:xfrm>
            <a:off x="4820409" y="2999192"/>
            <a:ext cx="1643900" cy="39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Sub-county governments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Google Shape;159;p31">
            <a:extLst>
              <a:ext uri="{FF2B5EF4-FFF2-40B4-BE49-F238E27FC236}">
                <a16:creationId xmlns:a16="http://schemas.microsoft.com/office/drawing/2014/main" id="{4AC819AA-9B0C-AFA9-3959-5CADA7D571F8}"/>
              </a:ext>
            </a:extLst>
          </p:cNvPr>
          <p:cNvSpPr txBox="1">
            <a:spLocks/>
          </p:cNvSpPr>
          <p:nvPr/>
        </p:nvSpPr>
        <p:spPr>
          <a:xfrm>
            <a:off x="491924" y="4569687"/>
            <a:ext cx="3083052" cy="564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400">
                <a:solidFill>
                  <a:srgbClr val="1F497D"/>
                </a:solidFill>
                <a:latin typeface="Nevis" panose="02000800000000000000" pitchFamily="2" charset="0"/>
              </a:rPr>
              <a:t>LOCAL PUBLIC SECTOR</a:t>
            </a:r>
          </a:p>
          <a:p>
            <a:r>
              <a:rPr lang="en-US" sz="1400">
                <a:solidFill>
                  <a:srgbClr val="1F497D"/>
                </a:solidFill>
                <a:latin typeface="Nevis" panose="02000800000000000000" pitchFamily="2" charset="0"/>
              </a:rPr>
              <a:t>ALLIANCE</a:t>
            </a:r>
            <a:endParaRPr lang="en-US" sz="1400" dirty="0">
              <a:solidFill>
                <a:srgbClr val="1F497D"/>
              </a:solidFill>
              <a:latin typeface="Nevis" panose="02000800000000000000" pitchFamily="2" charset="0"/>
            </a:endParaRPr>
          </a:p>
        </p:txBody>
      </p:sp>
      <p:grpSp>
        <p:nvGrpSpPr>
          <p:cNvPr id="16" name="Google Shape;5396;p73">
            <a:extLst>
              <a:ext uri="{FF2B5EF4-FFF2-40B4-BE49-F238E27FC236}">
                <a16:creationId xmlns:a16="http://schemas.microsoft.com/office/drawing/2014/main" id="{84A3587D-F88F-1AC5-D12E-08F2B16AE16E}"/>
              </a:ext>
            </a:extLst>
          </p:cNvPr>
          <p:cNvGrpSpPr/>
          <p:nvPr/>
        </p:nvGrpSpPr>
        <p:grpSpPr>
          <a:xfrm>
            <a:off x="127321" y="4624086"/>
            <a:ext cx="341453" cy="338802"/>
            <a:chOff x="1529350" y="258825"/>
            <a:chExt cx="423475" cy="481825"/>
          </a:xfrm>
          <a:solidFill>
            <a:srgbClr val="1F497D"/>
          </a:solidFill>
        </p:grpSpPr>
        <p:sp>
          <p:nvSpPr>
            <p:cNvPr id="17" name="Google Shape;5397;p73">
              <a:extLst>
                <a:ext uri="{FF2B5EF4-FFF2-40B4-BE49-F238E27FC236}">
                  <a16:creationId xmlns:a16="http://schemas.microsoft.com/office/drawing/2014/main" id="{F7ECAFB5-05C4-F127-F216-2EF904B66C04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F497D"/>
                </a:solidFill>
              </a:endParaRPr>
            </a:p>
          </p:txBody>
        </p:sp>
        <p:sp>
          <p:nvSpPr>
            <p:cNvPr id="18" name="Google Shape;5398;p73">
              <a:extLst>
                <a:ext uri="{FF2B5EF4-FFF2-40B4-BE49-F238E27FC236}">
                  <a16:creationId xmlns:a16="http://schemas.microsoft.com/office/drawing/2014/main" id="{F2B5248C-E9D1-8CB0-9811-35AB2B9B77FC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F497D"/>
                </a:solidFill>
              </a:endParaRPr>
            </a:p>
          </p:txBody>
        </p:sp>
      </p:grpSp>
      <p:sp>
        <p:nvSpPr>
          <p:cNvPr id="24" name="Google Shape;166;p32">
            <a:extLst>
              <a:ext uri="{FF2B5EF4-FFF2-40B4-BE49-F238E27FC236}">
                <a16:creationId xmlns:a16="http://schemas.microsoft.com/office/drawing/2014/main" id="{2D40DFBE-25BD-6F35-6117-9632D9E606C7}"/>
              </a:ext>
            </a:extLst>
          </p:cNvPr>
          <p:cNvSpPr txBox="1">
            <a:spLocks/>
          </p:cNvSpPr>
          <p:nvPr/>
        </p:nvSpPr>
        <p:spPr>
          <a:xfrm>
            <a:off x="491924" y="463141"/>
            <a:ext cx="8042848" cy="564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28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Subnational governance institutions</a:t>
            </a:r>
            <a:endParaRPr lang="en-US" sz="28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166;p32">
            <a:extLst>
              <a:ext uri="{FF2B5EF4-FFF2-40B4-BE49-F238E27FC236}">
                <a16:creationId xmlns:a16="http://schemas.microsoft.com/office/drawing/2014/main" id="{8383D692-175D-EECA-865D-D13D16728F9C}"/>
              </a:ext>
            </a:extLst>
          </p:cNvPr>
          <p:cNvSpPr txBox="1">
            <a:spLocks/>
          </p:cNvSpPr>
          <p:nvPr/>
        </p:nvSpPr>
        <p:spPr>
          <a:xfrm>
            <a:off x="575939" y="3018773"/>
            <a:ext cx="1643900" cy="39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</a:t>
            </a:r>
          </a:p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governments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Google Shape;166;p32">
            <a:extLst>
              <a:ext uri="{FF2B5EF4-FFF2-40B4-BE49-F238E27FC236}">
                <a16:creationId xmlns:a16="http://schemas.microsoft.com/office/drawing/2014/main" id="{CF44A707-79E9-5922-4892-FB20C277C7EE}"/>
              </a:ext>
            </a:extLst>
          </p:cNvPr>
          <p:cNvSpPr txBox="1">
            <a:spLocks/>
          </p:cNvSpPr>
          <p:nvPr/>
        </p:nvSpPr>
        <p:spPr>
          <a:xfrm>
            <a:off x="2698174" y="2999192"/>
            <a:ext cx="1643900" cy="39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County governments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A22D92-59F1-7285-0BD7-58A821842641}"/>
              </a:ext>
            </a:extLst>
          </p:cNvPr>
          <p:cNvGrpSpPr>
            <a:grpSpLocks noChangeAspect="1"/>
          </p:cNvGrpSpPr>
          <p:nvPr/>
        </p:nvGrpSpPr>
        <p:grpSpPr>
          <a:xfrm rot="5243189">
            <a:off x="1481369" y="2440313"/>
            <a:ext cx="231082" cy="657098"/>
            <a:chOff x="440086" y="3337316"/>
            <a:chExt cx="914400" cy="260017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2739A0-6EBD-F154-EC7F-07A6DF511B24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4077FC9A-A0EF-6DA6-A379-4E0F4976CA03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CE45BE-4456-3DE0-D526-6DBF00F69781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8D5415-B1D5-A712-68DD-E07003CEC525}"/>
              </a:ext>
            </a:extLst>
          </p:cNvPr>
          <p:cNvGrpSpPr>
            <a:grpSpLocks noChangeAspect="1"/>
          </p:cNvGrpSpPr>
          <p:nvPr/>
        </p:nvGrpSpPr>
        <p:grpSpPr>
          <a:xfrm rot="5243189">
            <a:off x="3617370" y="2444279"/>
            <a:ext cx="231082" cy="657098"/>
            <a:chOff x="440086" y="3337316"/>
            <a:chExt cx="914400" cy="260017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B9A6718-0D7A-0A6E-9188-864B1A3E6B67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9CA4125-8A95-9E7B-F76A-217963E8179D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37356C-64F6-073A-10B9-48573D287CB5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0DBDF2D-DFD8-B50A-22DE-6B1FF3F9760C}"/>
              </a:ext>
            </a:extLst>
          </p:cNvPr>
          <p:cNvGrpSpPr>
            <a:grpSpLocks noChangeAspect="1"/>
          </p:cNvGrpSpPr>
          <p:nvPr/>
        </p:nvGrpSpPr>
        <p:grpSpPr>
          <a:xfrm rot="5243189">
            <a:off x="5728484" y="2449802"/>
            <a:ext cx="231082" cy="657098"/>
            <a:chOff x="440086" y="3337316"/>
            <a:chExt cx="914400" cy="260017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4E4B45B-E3F3-5123-428A-4F3EF5ECCB8A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8A34A23-E0AB-AEDF-C99F-C7E7D1192FA2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D9D855B-3384-6FD5-D7B7-DFE4E8236BAC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" name="Google Shape;166;p32">
            <a:extLst>
              <a:ext uri="{FF2B5EF4-FFF2-40B4-BE49-F238E27FC236}">
                <a16:creationId xmlns:a16="http://schemas.microsoft.com/office/drawing/2014/main" id="{9262FE71-00DB-84C9-6F43-655FAA50AB66}"/>
              </a:ext>
            </a:extLst>
          </p:cNvPr>
          <p:cNvSpPr txBox="1">
            <a:spLocks/>
          </p:cNvSpPr>
          <p:nvPr/>
        </p:nvSpPr>
        <p:spPr>
          <a:xfrm>
            <a:off x="6943286" y="3003674"/>
            <a:ext cx="1643900" cy="39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district  governments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96D2B8-EA0E-74ED-878F-BEC172B38A74}"/>
              </a:ext>
            </a:extLst>
          </p:cNvPr>
          <p:cNvGrpSpPr>
            <a:grpSpLocks noChangeAspect="1"/>
          </p:cNvGrpSpPr>
          <p:nvPr/>
        </p:nvGrpSpPr>
        <p:grpSpPr>
          <a:xfrm rot="3045406">
            <a:off x="7801324" y="2364323"/>
            <a:ext cx="231082" cy="657098"/>
            <a:chOff x="440086" y="3337316"/>
            <a:chExt cx="914400" cy="26001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7AC8C5-CA13-0457-905F-8332CD0444D2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80136A1-42B4-8B5F-B321-71FD7F5AE5AC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4A6691-F182-CD33-F3AC-877DC93ACF80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287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E13789-EBB3-D97B-D789-DBEB7D901B9B}"/>
              </a:ext>
            </a:extLst>
          </p:cNvPr>
          <p:cNvSpPr/>
          <p:nvPr/>
        </p:nvSpPr>
        <p:spPr>
          <a:xfrm>
            <a:off x="394648" y="2131828"/>
            <a:ext cx="1376234" cy="843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>
                <a:solidFill>
                  <a:prstClr val="white"/>
                </a:solidFill>
                <a:latin typeface="Calibri" panose="020F0502020204030204"/>
              </a:rPr>
              <a:t>1. Preconditions </a:t>
            </a:r>
          </a:p>
          <a:p>
            <a:pPr algn="ctr" defTabSz="685800">
              <a:buClrTx/>
              <a:defRPr/>
            </a:pPr>
            <a:r>
              <a:rPr lang="en-US" sz="1200" kern="1200">
                <a:solidFill>
                  <a:prstClr val="white"/>
                </a:solidFill>
                <a:latin typeface="Calibri" panose="020F0502020204030204"/>
              </a:rPr>
              <a:t>of subnational government met?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DEB66F-711B-9A15-9E20-68D371129151}"/>
              </a:ext>
            </a:extLst>
          </p:cNvPr>
          <p:cNvCxnSpPr>
            <a:cxnSpLocks/>
          </p:cNvCxnSpPr>
          <p:nvPr/>
        </p:nvCxnSpPr>
        <p:spPr>
          <a:xfrm flipV="1">
            <a:off x="1872826" y="1792964"/>
            <a:ext cx="456428" cy="3988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B05B372-77FF-42CD-9999-FF014B03690A}"/>
              </a:ext>
            </a:extLst>
          </p:cNvPr>
          <p:cNvSpPr/>
          <p:nvPr/>
        </p:nvSpPr>
        <p:spPr>
          <a:xfrm>
            <a:off x="2298355" y="1005279"/>
            <a:ext cx="137623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>
                <a:solidFill>
                  <a:prstClr val="white"/>
                </a:solidFill>
                <a:latin typeface="Calibri" panose="020F0502020204030204"/>
              </a:rPr>
              <a:t>2. Autonomy and authoritative decision-making 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814729-87D6-0C16-688E-6F11112A8D4F}"/>
              </a:ext>
            </a:extLst>
          </p:cNvPr>
          <p:cNvCxnSpPr>
            <a:cxnSpLocks/>
          </p:cNvCxnSpPr>
          <p:nvPr/>
        </p:nvCxnSpPr>
        <p:spPr>
          <a:xfrm>
            <a:off x="3776534" y="1409752"/>
            <a:ext cx="3740342" cy="6406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1F3370E-AA71-A6C4-4392-016762A55274}"/>
              </a:ext>
            </a:extLst>
          </p:cNvPr>
          <p:cNvSpPr txBox="1"/>
          <p:nvPr/>
        </p:nvSpPr>
        <p:spPr>
          <a:xfrm>
            <a:off x="1575757" y="1786516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3DB53A-AB82-56C1-3A4B-E512FB28A3D0}"/>
              </a:ext>
            </a:extLst>
          </p:cNvPr>
          <p:cNvCxnSpPr>
            <a:cxnSpLocks/>
          </p:cNvCxnSpPr>
          <p:nvPr/>
        </p:nvCxnSpPr>
        <p:spPr>
          <a:xfrm flipV="1">
            <a:off x="3776534" y="1010111"/>
            <a:ext cx="1232972" cy="2745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3E2D6C9-95F5-3639-81CD-A65D0598601B}"/>
              </a:ext>
            </a:extLst>
          </p:cNvPr>
          <p:cNvSpPr txBox="1"/>
          <p:nvPr/>
        </p:nvSpPr>
        <p:spPr>
          <a:xfrm>
            <a:off x="3776534" y="905986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6DF1AD-184C-9C27-D809-C672568F2BA7}"/>
              </a:ext>
            </a:extLst>
          </p:cNvPr>
          <p:cNvSpPr/>
          <p:nvPr/>
        </p:nvSpPr>
        <p:spPr>
          <a:xfrm>
            <a:off x="5128054" y="713243"/>
            <a:ext cx="137623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>
                <a:solidFill>
                  <a:prstClr val="white"/>
                </a:solidFill>
                <a:latin typeface="Calibri" panose="020F0502020204030204"/>
              </a:rPr>
              <a:t>3. Extensive powers and functions 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5C431A-7CEC-B2C2-7F1A-C2B7689DB349}"/>
              </a:ext>
            </a:extLst>
          </p:cNvPr>
          <p:cNvSpPr/>
          <p:nvPr/>
        </p:nvSpPr>
        <p:spPr>
          <a:xfrm>
            <a:off x="7610750" y="1924920"/>
            <a:ext cx="1314451" cy="452825"/>
          </a:xfrm>
          <a:prstGeom prst="rect">
            <a:avLst/>
          </a:prstGeom>
          <a:solidFill>
            <a:srgbClr val="E2D05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black"/>
                </a:solidFill>
                <a:latin typeface="Calibri" panose="020F0502020204030204"/>
              </a:rPr>
              <a:t>4 – Hybrid institution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8818C95-032F-76DA-567E-88561F290A4F}"/>
              </a:ext>
            </a:extLst>
          </p:cNvPr>
          <p:cNvSpPr/>
          <p:nvPr/>
        </p:nvSpPr>
        <p:spPr>
          <a:xfrm>
            <a:off x="7610750" y="1218880"/>
            <a:ext cx="1314451" cy="452825"/>
          </a:xfrm>
          <a:prstGeom prst="rect">
            <a:avLst/>
          </a:prstGeom>
          <a:solidFill>
            <a:srgbClr val="FDA75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5 - Limited Devolution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779F1B2-D46A-AAE6-2C2B-881C83777CCF}"/>
              </a:ext>
            </a:extLst>
          </p:cNvPr>
          <p:cNvSpPr/>
          <p:nvPr/>
        </p:nvSpPr>
        <p:spPr>
          <a:xfrm>
            <a:off x="7610750" y="513665"/>
            <a:ext cx="1314451" cy="452825"/>
          </a:xfrm>
          <a:prstGeom prst="rect">
            <a:avLst/>
          </a:prstGeom>
          <a:solidFill>
            <a:srgbClr val="A4292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6 – Extensive Devolution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24240D-F068-49EE-0C67-624A87155F57}"/>
              </a:ext>
            </a:extLst>
          </p:cNvPr>
          <p:cNvSpPr txBox="1"/>
          <p:nvPr/>
        </p:nvSpPr>
        <p:spPr>
          <a:xfrm>
            <a:off x="3746879" y="1514937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DF23109-0FC0-3E28-589A-5CEC7319F512}"/>
              </a:ext>
            </a:extLst>
          </p:cNvPr>
          <p:cNvCxnSpPr>
            <a:cxnSpLocks/>
          </p:cNvCxnSpPr>
          <p:nvPr/>
        </p:nvCxnSpPr>
        <p:spPr>
          <a:xfrm>
            <a:off x="6582098" y="1080320"/>
            <a:ext cx="924632" cy="31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24F4A8A-1503-F62F-E017-8ED97D5A8F6B}"/>
              </a:ext>
            </a:extLst>
          </p:cNvPr>
          <p:cNvSpPr txBox="1"/>
          <p:nvPr/>
        </p:nvSpPr>
        <p:spPr>
          <a:xfrm>
            <a:off x="6504288" y="1195787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FF2E482-55B4-E22F-3720-E7497EEF12C5}"/>
              </a:ext>
            </a:extLst>
          </p:cNvPr>
          <p:cNvCxnSpPr>
            <a:cxnSpLocks/>
          </p:cNvCxnSpPr>
          <p:nvPr/>
        </p:nvCxnSpPr>
        <p:spPr>
          <a:xfrm flipV="1">
            <a:off x="6567809" y="768912"/>
            <a:ext cx="938921" cy="180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68106621-2F28-F1F4-ABCB-2E52961C8B74}"/>
              </a:ext>
            </a:extLst>
          </p:cNvPr>
          <p:cNvSpPr txBox="1"/>
          <p:nvPr/>
        </p:nvSpPr>
        <p:spPr>
          <a:xfrm>
            <a:off x="6482662" y="606384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035C5DB9-3F71-BB9E-3428-D0F2B5931503}"/>
              </a:ext>
            </a:extLst>
          </p:cNvPr>
          <p:cNvCxnSpPr>
            <a:cxnSpLocks/>
          </p:cNvCxnSpPr>
          <p:nvPr/>
        </p:nvCxnSpPr>
        <p:spPr>
          <a:xfrm>
            <a:off x="1912191" y="2805901"/>
            <a:ext cx="5562102" cy="2757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3D5BD1B-8773-4A36-C1BC-37DA648F9551}"/>
              </a:ext>
            </a:extLst>
          </p:cNvPr>
          <p:cNvSpPr txBox="1"/>
          <p:nvPr/>
        </p:nvSpPr>
        <p:spPr>
          <a:xfrm>
            <a:off x="1838049" y="2848917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C5E51F-8D6A-89F7-E720-7FB0F40AB6FF}"/>
              </a:ext>
            </a:extLst>
          </p:cNvPr>
          <p:cNvSpPr/>
          <p:nvPr/>
        </p:nvSpPr>
        <p:spPr>
          <a:xfrm>
            <a:off x="7610749" y="2630959"/>
            <a:ext cx="1314451" cy="452825"/>
          </a:xfrm>
          <a:prstGeom prst="rect">
            <a:avLst/>
          </a:prstGeom>
          <a:solidFill>
            <a:srgbClr val="2E5496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Non-devolved</a:t>
            </a:r>
          </a:p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(1 / 2 / 3)</a:t>
            </a:r>
          </a:p>
        </p:txBody>
      </p:sp>
    </p:spTree>
    <p:extLst>
      <p:ext uri="{BB962C8B-B14F-4D97-AF65-F5344CB8AC3E}">
        <p14:creationId xmlns:p14="http://schemas.microsoft.com/office/powerpoint/2010/main" val="570423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38A402E-1BBD-C95E-23CA-47D14D00A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622240"/>
              </p:ext>
            </p:extLst>
          </p:nvPr>
        </p:nvGraphicFramePr>
        <p:xfrm>
          <a:off x="446568" y="180495"/>
          <a:ext cx="8293397" cy="4794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771">
                  <a:extLst>
                    <a:ext uri="{9D8B030D-6E8A-4147-A177-3AD203B41FA5}">
                      <a16:colId xmlns:a16="http://schemas.microsoft.com/office/drawing/2014/main" val="3523787821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2774802227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2320026500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1483119805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700519823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501522354"/>
                    </a:ext>
                  </a:extLst>
                </a:gridCol>
                <a:gridCol w="1184771">
                  <a:extLst>
                    <a:ext uri="{9D8B030D-6E8A-4147-A177-3AD203B41FA5}">
                      <a16:colId xmlns:a16="http://schemas.microsoft.com/office/drawing/2014/main" val="1169057792"/>
                    </a:ext>
                  </a:extLst>
                </a:gridCol>
              </a:tblGrid>
              <a:tr h="380823">
                <a:tc gridSpan="7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n-US" sz="1300"/>
                        <a:t>G5. Nature of subnational governance institutions</a:t>
                      </a:r>
                    </a:p>
                  </a:txBody>
                  <a:tcPr marL="68580" marR="68580" marT="34290" marB="34290" anchor="ctr"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en-US" sz="1700"/>
                        <a:t>G4. Nature of subnational governance institutions</a:t>
                      </a:r>
                    </a:p>
                  </a:txBody>
                  <a:tcPr anchor="ctr">
                    <a:solidFill>
                      <a:srgbClr val="1F497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>
                    <a:solidFill>
                      <a:srgbClr val="FF4B4B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/>
                    </a:p>
                  </a:txBody>
                  <a:tcPr>
                    <a:solidFill>
                      <a:srgbClr val="EC732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/>
                    </a:p>
                  </a:txBody>
                  <a:tcP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326676"/>
                  </a:ext>
                </a:extLst>
              </a:tr>
              <a:tr h="109150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0 - Geographic jurisdictions 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1 - Other subnational institutions</a:t>
                      </a:r>
                    </a:p>
                  </a:txBody>
                  <a:tcPr marL="68580" marR="68580" marT="34290" marB="34290" anchor="ctr">
                    <a:solidFill>
                      <a:srgbClr val="1C35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2 -Vertically (sectorally) </a:t>
                      </a:r>
                    </a:p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or other deconcentrated institutions</a:t>
                      </a:r>
                    </a:p>
                  </a:txBody>
                  <a:tcPr marL="68580" marR="68580" marT="34290" marB="34290" anchor="ctr">
                    <a:solidFill>
                      <a:srgbClr val="2F55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3 - Horizontally (territorially) deconcentrated institutions</a:t>
                      </a:r>
                    </a:p>
                  </a:txBody>
                  <a:tcPr marL="68580" marR="68580" marT="34290" marB="34290" anchor="ctr">
                    <a:solidFill>
                      <a:srgbClr val="89A6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/>
                        <a:t>4 - Hybrid subnational governance institutions</a:t>
                      </a:r>
                    </a:p>
                  </a:txBody>
                  <a:tcPr marL="68580" marR="68580" marT="34290" marB="34290" anchor="ctr">
                    <a:solidFill>
                      <a:srgbClr val="E2D05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>
                              <a:lumMod val="50000"/>
                            </a:schemeClr>
                          </a:solidFill>
                        </a:rPr>
                        <a:t>5 - Devolved subnational government (limited powers)</a:t>
                      </a:r>
                    </a:p>
                  </a:txBody>
                  <a:tcPr marL="68580" marR="68580" marT="34290" marB="34290" anchor="ctr">
                    <a:solidFill>
                      <a:srgbClr val="FDA75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</a:rPr>
                        <a:t>6 - Devolved subnational government (extensive powers)</a:t>
                      </a:r>
                    </a:p>
                  </a:txBody>
                  <a:tcPr marL="68580" marR="68580" marT="34290" marB="34290" anchor="ctr">
                    <a:solidFill>
                      <a:srgbClr val="A725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364763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Subnational subdivisions lack formal institutional structure</a:t>
                      </a:r>
                    </a:p>
                    <a:p>
                      <a:pPr algn="ctr"/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Subnational subdivisions have other institutional structure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/>
                        <a:t>Subnational unit is administratively and budgetarily a hierarchical part of </a:t>
                      </a:r>
                    </a:p>
                    <a:p>
                      <a:pPr algn="ctr"/>
                      <a:r>
                        <a:rPr lang="en-US" sz="1100"/>
                        <a:t>a higher-level government 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Institution combines elements of devolution and non-devolved inst.</a:t>
                      </a:r>
                    </a:p>
                  </a:txBody>
                  <a:tcPr marL="68580" marR="68580" marT="34290" marB="34290"/>
                </a:tc>
                <a:tc gridSpan="2"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100"/>
                        <a:t>Institution is corporate body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100"/>
                        <a:t>Own (elected) political leadership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100"/>
                        <a:t>Control over officers and staff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100"/>
                        <a:t>Own budget and accounts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149111"/>
                  </a:ext>
                </a:extLst>
              </a:tr>
              <a:tr h="19888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Subnational subdivisions that lack (any / clear / formal) institutional structure</a:t>
                      </a:r>
                    </a:p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Subnational subdivisions with other institutional structure (e.g., coordinating authority)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Subnational units are part of their respective central line ministry budgets </a:t>
                      </a:r>
                    </a:p>
                    <a:p>
                      <a:endParaRPr lang="en-US" sz="1100"/>
                    </a:p>
                    <a:p>
                      <a:r>
                        <a:rPr lang="en-US" sz="1100"/>
                        <a:t>Subnational institutions / units lacks consolidated administrative structure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Subnational subdivisions are included in central budget territorially and are administered as consolidated or integrated territorial-administrative units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i="1"/>
                        <a:t>Pro forma </a:t>
                      </a:r>
                      <a:r>
                        <a:rPr lang="en-US" sz="1100"/>
                        <a:t>subnational governments that lack </a:t>
                      </a:r>
                      <a:r>
                        <a:rPr lang="en-US" sz="1100" i="1"/>
                        <a:t>de facto</a:t>
                      </a:r>
                      <a:r>
                        <a:rPr lang="en-US" sz="1100"/>
                        <a:t>  authoritative decision-making power </a:t>
                      </a:r>
                    </a:p>
                    <a:p>
                      <a:endParaRPr lang="en-US" sz="1100"/>
                    </a:p>
                    <a:p>
                      <a:r>
                        <a:rPr lang="en-US" sz="1100"/>
                        <a:t>Subnational entities with formal dual subordination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/>
                        <a:t>General-purpose governments that are limited in one or more aspects of local governance</a:t>
                      </a:r>
                    </a:p>
                    <a:p>
                      <a:endParaRPr lang="en-US" sz="1100"/>
                    </a:p>
                    <a:p>
                      <a:r>
                        <a:rPr lang="en-US" sz="1100"/>
                        <a:t>Special-purpose government (i.e., limited in functional responsibilities) </a:t>
                      </a:r>
                    </a:p>
                    <a:p>
                      <a:endParaRPr lang="en-US" sz="110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/>
                        <a:t>General-purpose governments with elected leadership that fully adhere to IMF definition of subnational governments, and have extensive functional responsibilities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66899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212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9143999" cy="119305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6086480" cy="1193057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4" cy="1193057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19807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A4F9C-E5BD-1889-C052-EB02E917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220904"/>
            <a:ext cx="7421963" cy="775252"/>
          </a:xfrm>
        </p:spPr>
        <p:txBody>
          <a:bodyPr>
            <a:norm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How empowered are subnational officials…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89F85-B4D4-8C1C-ED0C-CC9B17AB3E35}"/>
              </a:ext>
            </a:extLst>
          </p:cNvPr>
          <p:cNvSpPr txBox="1"/>
          <p:nvPr/>
        </p:nvSpPr>
        <p:spPr>
          <a:xfrm rot="16200000">
            <a:off x="-723942" y="2952823"/>
            <a:ext cx="289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9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General amount of power, authority and resources provided to subnational governance institutions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DD0C2-9703-5BCF-3A9C-16C3DBE5DAF7}"/>
              </a:ext>
            </a:extLst>
          </p:cNvPr>
          <p:cNvSpPr txBox="1"/>
          <p:nvPr/>
        </p:nvSpPr>
        <p:spPr>
          <a:xfrm>
            <a:off x="5355631" y="4857202"/>
            <a:ext cx="3220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9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Subnational governance institutions</a:t>
            </a: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4146085C-BEB1-D6D9-F9C6-20B18298185B}"/>
              </a:ext>
            </a:extLst>
          </p:cNvPr>
          <p:cNvSpPr/>
          <p:nvPr/>
        </p:nvSpPr>
        <p:spPr>
          <a:xfrm rot="10800000" flipH="1">
            <a:off x="913303" y="1979164"/>
            <a:ext cx="6982375" cy="2199962"/>
          </a:xfrm>
          <a:prstGeom prst="rtTriangle">
            <a:avLst/>
          </a:prstGeom>
          <a:solidFill>
            <a:srgbClr val="D9D9D9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3B0FBA-7D64-EA00-5ABA-A2BE34A6CF90}"/>
              </a:ext>
            </a:extLst>
          </p:cNvPr>
          <p:cNvCxnSpPr>
            <a:cxnSpLocks/>
          </p:cNvCxnSpPr>
          <p:nvPr/>
        </p:nvCxnSpPr>
        <p:spPr>
          <a:xfrm>
            <a:off x="904697" y="4804616"/>
            <a:ext cx="73560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74711F-0355-E2DE-77AB-A0C7C58264EF}"/>
              </a:ext>
            </a:extLst>
          </p:cNvPr>
          <p:cNvCxnSpPr>
            <a:cxnSpLocks/>
          </p:cNvCxnSpPr>
          <p:nvPr/>
        </p:nvCxnSpPr>
        <p:spPr>
          <a:xfrm flipH="1" flipV="1">
            <a:off x="901855" y="1760453"/>
            <a:ext cx="11448" cy="30441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6CE2C7E-0CE9-5365-E9CF-A21E1C6CF9B9}"/>
              </a:ext>
            </a:extLst>
          </p:cNvPr>
          <p:cNvSpPr/>
          <p:nvPr/>
        </p:nvSpPr>
        <p:spPr>
          <a:xfrm>
            <a:off x="1083409" y="3740453"/>
            <a:ext cx="1028700" cy="1028700"/>
          </a:xfrm>
          <a:prstGeom prst="rect">
            <a:avLst/>
          </a:prstGeom>
          <a:solidFill>
            <a:srgbClr val="1C356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00" b="1" kern="1200">
                <a:solidFill>
                  <a:prstClr val="white"/>
                </a:solidFill>
                <a:latin typeface="Calibri" panose="020F0502020204030204"/>
              </a:rPr>
              <a:t>1. Other subnational governance institution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CC68C8D-74A4-3386-CBB1-B2378DEFF2D8}"/>
              </a:ext>
            </a:extLst>
          </p:cNvPr>
          <p:cNvSpPr/>
          <p:nvPr/>
        </p:nvSpPr>
        <p:spPr>
          <a:xfrm>
            <a:off x="2205427" y="3390901"/>
            <a:ext cx="1028700" cy="1371698"/>
          </a:xfrm>
          <a:prstGeom prst="rect">
            <a:avLst/>
          </a:prstGeom>
          <a:solidFill>
            <a:srgbClr val="2E54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00" b="1" kern="1200">
                <a:solidFill>
                  <a:prstClr val="white"/>
                </a:solidFill>
                <a:latin typeface="Calibri" panose="020F0502020204030204"/>
              </a:rPr>
              <a:t>2. Vertical/other  deconcentr. (sectorally-empowered field administration)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908C16-7BB6-CAC3-91B1-44ACE960F689}"/>
              </a:ext>
            </a:extLst>
          </p:cNvPr>
          <p:cNvSpPr/>
          <p:nvPr/>
        </p:nvSpPr>
        <p:spPr>
          <a:xfrm>
            <a:off x="3323927" y="3054653"/>
            <a:ext cx="1028700" cy="1714500"/>
          </a:xfrm>
          <a:prstGeom prst="rect">
            <a:avLst/>
          </a:prstGeom>
          <a:solidFill>
            <a:srgbClr val="89A6D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</a:rPr>
              <a:t>3. </a:t>
            </a:r>
          </a:p>
          <a:p>
            <a:pPr algn="ctr" defTabSz="685800">
              <a:buClrTx/>
              <a:defRPr/>
            </a:pPr>
            <a:r>
              <a:rPr lang="en-US" sz="10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</a:rPr>
              <a:t>Horizontal  deconcentr. (territorially-empowered field administration)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4272AA-0569-D97C-99C1-9CABA4456039}"/>
              </a:ext>
            </a:extLst>
          </p:cNvPr>
          <p:cNvSpPr/>
          <p:nvPr/>
        </p:nvSpPr>
        <p:spPr>
          <a:xfrm>
            <a:off x="4444570" y="2714625"/>
            <a:ext cx="1028700" cy="2056156"/>
          </a:xfrm>
          <a:prstGeom prst="rect">
            <a:avLst/>
          </a:prstGeom>
          <a:solidFill>
            <a:srgbClr val="E2D05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</a:rPr>
              <a:t>4.</a:t>
            </a:r>
          </a:p>
          <a:p>
            <a:pPr algn="ctr" defTabSz="685800">
              <a:buClrTx/>
              <a:defRPr/>
            </a:pPr>
            <a:endParaRPr lang="en-US" sz="1000" b="1" kern="1200">
              <a:solidFill>
                <a:schemeClr val="bg2">
                  <a:lumMod val="10000"/>
                </a:schemeClr>
              </a:solidFill>
              <a:latin typeface="Calibri" panose="020F0502020204030204"/>
            </a:endParaRPr>
          </a:p>
          <a:p>
            <a:pPr algn="ctr" defTabSz="685800">
              <a:buClrTx/>
              <a:defRPr/>
            </a:pPr>
            <a:r>
              <a:rPr lang="en-US" sz="10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</a:rPr>
              <a:t>Hybrid subnational governance institutions</a:t>
            </a:r>
            <a:endParaRPr lang="en-US" sz="1000" kern="1200">
              <a:solidFill>
                <a:schemeClr val="bg2">
                  <a:lumMod val="10000"/>
                </a:schemeClr>
              </a:solidFill>
              <a:latin typeface="Calibri" panose="020F0502020204030204"/>
            </a:endParaRPr>
          </a:p>
          <a:p>
            <a:pPr algn="ctr" defTabSz="685800">
              <a:buClrTx/>
              <a:defRPr/>
            </a:pPr>
            <a:endParaRPr lang="en-US" sz="1000" kern="1200">
              <a:solidFill>
                <a:schemeClr val="bg2">
                  <a:lumMod val="10000"/>
                </a:schemeClr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3B6119-1FF5-D003-A9D0-7DEC8D36F803}"/>
              </a:ext>
            </a:extLst>
          </p:cNvPr>
          <p:cNvSpPr/>
          <p:nvPr/>
        </p:nvSpPr>
        <p:spPr>
          <a:xfrm>
            <a:off x="5563070" y="2367918"/>
            <a:ext cx="1028700" cy="2402863"/>
          </a:xfrm>
          <a:prstGeom prst="rect">
            <a:avLst/>
          </a:prstGeom>
          <a:solidFill>
            <a:srgbClr val="FDA7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00" b="1" kern="120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5.</a:t>
            </a:r>
          </a:p>
          <a:p>
            <a:pPr algn="ctr" defTabSz="685800">
              <a:buClrTx/>
              <a:defRPr/>
            </a:pPr>
            <a:endParaRPr lang="en-US" sz="1000" b="1" kern="1200">
              <a:solidFill>
                <a:schemeClr val="tx1">
                  <a:lumMod val="50000"/>
                </a:schemeClr>
              </a:solidFill>
              <a:latin typeface="Calibri" panose="020F0502020204030204"/>
            </a:endParaRPr>
          </a:p>
          <a:p>
            <a:pPr algn="ctr" defTabSz="685800">
              <a:buClrTx/>
              <a:defRPr/>
            </a:pPr>
            <a:r>
              <a:rPr lang="en-US" sz="1000" b="1" kern="120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Devolved subnational government with limited autonomy and authority</a:t>
            </a:r>
          </a:p>
          <a:p>
            <a:pPr algn="ctr" defTabSz="685800">
              <a:buClrTx/>
              <a:defRPr/>
            </a:pPr>
            <a:endParaRPr lang="en-US" sz="1000" kern="1200">
              <a:solidFill>
                <a:schemeClr val="tx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FAE289-D683-5204-6FA0-CA363468F99B}"/>
              </a:ext>
            </a:extLst>
          </p:cNvPr>
          <p:cNvSpPr/>
          <p:nvPr/>
        </p:nvSpPr>
        <p:spPr>
          <a:xfrm>
            <a:off x="6685088" y="2025016"/>
            <a:ext cx="1028700" cy="2745160"/>
          </a:xfrm>
          <a:prstGeom prst="rect">
            <a:avLst/>
          </a:prstGeom>
          <a:solidFill>
            <a:srgbClr val="A725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00" b="1" kern="1200">
                <a:solidFill>
                  <a:prstClr val="white"/>
                </a:solidFill>
                <a:latin typeface="Calibri" panose="020F0502020204030204"/>
              </a:rPr>
              <a:t>6.</a:t>
            </a:r>
          </a:p>
          <a:p>
            <a:pPr algn="ctr" defTabSz="685800">
              <a:buClrTx/>
              <a:defRPr/>
            </a:pPr>
            <a:endParaRPr lang="en-US" sz="1000" b="1" kern="120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>
              <a:buClrTx/>
              <a:defRPr/>
            </a:pPr>
            <a:r>
              <a:rPr lang="en-US" sz="1000" b="1" kern="1200">
                <a:solidFill>
                  <a:prstClr val="white"/>
                </a:solidFill>
                <a:latin typeface="Calibri" panose="020F0502020204030204"/>
              </a:rPr>
              <a:t>Devolved subnational government with extensive autonomy and authority</a:t>
            </a:r>
          </a:p>
        </p:txBody>
      </p:sp>
    </p:spTree>
    <p:extLst>
      <p:ext uri="{BB962C8B-B14F-4D97-AF65-F5344CB8AC3E}">
        <p14:creationId xmlns:p14="http://schemas.microsoft.com/office/powerpoint/2010/main" val="337356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9143999" cy="1193057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6086480" cy="1193057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86474" y="-1"/>
            <a:ext cx="3057524" cy="1193057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512" y="-1"/>
            <a:ext cx="8799485" cy="1198075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A4F9C-E5BD-1889-C052-EB02E9171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270" y="215162"/>
            <a:ext cx="7953458" cy="775252"/>
          </a:xfrm>
        </p:spPr>
        <p:txBody>
          <a:bodyPr>
            <a:norm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</a:rPr>
              <a:t>How empowered are subnational officials…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89F85-B4D4-8C1C-ED0C-CC9B17AB3E35}"/>
              </a:ext>
            </a:extLst>
          </p:cNvPr>
          <p:cNvSpPr txBox="1"/>
          <p:nvPr/>
        </p:nvSpPr>
        <p:spPr>
          <a:xfrm rot="16200000">
            <a:off x="-723942" y="2952823"/>
            <a:ext cx="289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9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General amount of power, authority and resources provided to subnational governance institutions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1DD0C2-9703-5BCF-3A9C-16C3DBE5DAF7}"/>
              </a:ext>
            </a:extLst>
          </p:cNvPr>
          <p:cNvSpPr txBox="1"/>
          <p:nvPr/>
        </p:nvSpPr>
        <p:spPr>
          <a:xfrm>
            <a:off x="5355631" y="4857202"/>
            <a:ext cx="32204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9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Subnational governance institutions</a:t>
            </a: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1A9FB8B6-01E0-D450-4BA8-7ED1B51C4974}"/>
              </a:ext>
            </a:extLst>
          </p:cNvPr>
          <p:cNvSpPr/>
          <p:nvPr/>
        </p:nvSpPr>
        <p:spPr>
          <a:xfrm flipH="1">
            <a:off x="898566" y="2001312"/>
            <a:ext cx="6982375" cy="2173586"/>
          </a:xfrm>
          <a:prstGeom prst="rtTriangle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20CF822-9F38-9BF3-41DB-1F2BA5476B26}"/>
              </a:ext>
            </a:extLst>
          </p:cNvPr>
          <p:cNvSpPr/>
          <p:nvPr/>
        </p:nvSpPr>
        <p:spPr>
          <a:xfrm>
            <a:off x="924751" y="4174898"/>
            <a:ext cx="6956189" cy="646841"/>
          </a:xfrm>
          <a:prstGeom prst="rect">
            <a:avLst/>
          </a:prstGeom>
          <a:solidFill>
            <a:srgbClr val="4472C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B67F5CB-D430-41E6-B4DD-2361DE01EB37}"/>
              </a:ext>
            </a:extLst>
          </p:cNvPr>
          <p:cNvCxnSpPr>
            <a:cxnSpLocks/>
          </p:cNvCxnSpPr>
          <p:nvPr/>
        </p:nvCxnSpPr>
        <p:spPr>
          <a:xfrm flipV="1">
            <a:off x="1301370" y="1979164"/>
            <a:ext cx="6594308" cy="2087849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3B0FBA-7D64-EA00-5ABA-A2BE34A6CF90}"/>
              </a:ext>
            </a:extLst>
          </p:cNvPr>
          <p:cNvCxnSpPr>
            <a:cxnSpLocks/>
          </p:cNvCxnSpPr>
          <p:nvPr/>
        </p:nvCxnSpPr>
        <p:spPr>
          <a:xfrm>
            <a:off x="869975" y="4804616"/>
            <a:ext cx="73560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574711F-0355-E2DE-77AB-A0C7C58264EF}"/>
              </a:ext>
            </a:extLst>
          </p:cNvPr>
          <p:cNvCxnSpPr>
            <a:cxnSpLocks/>
          </p:cNvCxnSpPr>
          <p:nvPr/>
        </p:nvCxnSpPr>
        <p:spPr>
          <a:xfrm flipV="1">
            <a:off x="887102" y="1784581"/>
            <a:ext cx="3289" cy="30087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6CE2C7E-0CE9-5365-E9CF-A21E1C6CF9B9}"/>
              </a:ext>
            </a:extLst>
          </p:cNvPr>
          <p:cNvSpPr/>
          <p:nvPr/>
        </p:nvSpPr>
        <p:spPr>
          <a:xfrm>
            <a:off x="1262738" y="3740453"/>
            <a:ext cx="1028700" cy="1028700"/>
          </a:xfrm>
          <a:prstGeom prst="rect">
            <a:avLst/>
          </a:prstGeom>
          <a:solidFill>
            <a:srgbClr val="2E549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88" b="1" kern="1200">
                <a:solidFill>
                  <a:prstClr val="white"/>
                </a:solidFill>
                <a:latin typeface="Calibri" panose="020F0502020204030204"/>
              </a:rPr>
              <a:t>1 / 2 / 3. </a:t>
            </a:r>
          </a:p>
          <a:p>
            <a:pPr algn="ctr" defTabSz="685800">
              <a:buClrTx/>
              <a:defRPr/>
            </a:pPr>
            <a:r>
              <a:rPr lang="en-US" sz="1088" b="1" kern="1200">
                <a:solidFill>
                  <a:prstClr val="white"/>
                </a:solidFill>
                <a:latin typeface="Calibri" panose="020F0502020204030204"/>
              </a:rPr>
              <a:t>Non-devolved subnational governance institutions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908C16-7BB6-CAC3-91B1-44ACE960F689}"/>
              </a:ext>
            </a:extLst>
          </p:cNvPr>
          <p:cNvSpPr/>
          <p:nvPr/>
        </p:nvSpPr>
        <p:spPr>
          <a:xfrm>
            <a:off x="3014759" y="3054653"/>
            <a:ext cx="1028700" cy="1714500"/>
          </a:xfrm>
          <a:prstGeom prst="rect">
            <a:avLst/>
          </a:prstGeom>
          <a:solidFill>
            <a:srgbClr val="E2D05D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088" b="1" kern="1200">
                <a:solidFill>
                  <a:srgbClr val="E7E6E6">
                    <a:lumMod val="10000"/>
                  </a:srgbClr>
                </a:solidFill>
                <a:latin typeface="Calibri" panose="020F0502020204030204"/>
              </a:rPr>
              <a:t>4. </a:t>
            </a:r>
          </a:p>
          <a:p>
            <a:pPr algn="ctr" defTabSz="685800">
              <a:buClrTx/>
              <a:defRPr/>
            </a:pPr>
            <a:r>
              <a:rPr lang="en-US" sz="1088" b="1" kern="1200">
                <a:solidFill>
                  <a:srgbClr val="E7E6E6">
                    <a:lumMod val="10000"/>
                  </a:srgbClr>
                </a:solidFill>
                <a:latin typeface="Calibri" panose="020F0502020204030204"/>
              </a:rPr>
              <a:t>Hybrid subnational governance institutions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3B6119-1FF5-D003-A9D0-7DEC8D36F803}"/>
              </a:ext>
            </a:extLst>
          </p:cNvPr>
          <p:cNvSpPr/>
          <p:nvPr/>
        </p:nvSpPr>
        <p:spPr>
          <a:xfrm>
            <a:off x="4762794" y="2366291"/>
            <a:ext cx="1028700" cy="2402863"/>
          </a:xfrm>
          <a:prstGeom prst="rect">
            <a:avLst/>
          </a:prstGeom>
          <a:solidFill>
            <a:srgbClr val="FDA75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srgbClr val="E7E6E6">
                    <a:lumMod val="10000"/>
                  </a:srgbClr>
                </a:solidFill>
                <a:latin typeface="Calibri" panose="020F0502020204030204"/>
              </a:rPr>
              <a:t>5.</a:t>
            </a:r>
          </a:p>
          <a:p>
            <a:pPr algn="ctr" defTabSz="685800">
              <a:buClrTx/>
              <a:defRPr/>
            </a:pPr>
            <a:endParaRPr lang="en-US" sz="1200" b="1" kern="1200">
              <a:solidFill>
                <a:srgbClr val="E7E6E6">
                  <a:lumMod val="10000"/>
                </a:srgbClr>
              </a:solidFill>
              <a:latin typeface="Calibri" panose="020F0502020204030204"/>
            </a:endParaRPr>
          </a:p>
          <a:p>
            <a:pPr algn="ctr" defTabSz="685800">
              <a:buClrTx/>
              <a:defRPr/>
            </a:pPr>
            <a:r>
              <a:rPr lang="en-US" sz="1200" b="1" kern="1200">
                <a:solidFill>
                  <a:srgbClr val="E7E6E6">
                    <a:lumMod val="10000"/>
                  </a:srgbClr>
                </a:solidFill>
                <a:latin typeface="Calibri" panose="020F0502020204030204"/>
              </a:rPr>
              <a:t>Devolved subnational government with limited autonomy and authority</a:t>
            </a:r>
          </a:p>
          <a:p>
            <a:pPr algn="ctr" defTabSz="685800">
              <a:buClrTx/>
              <a:defRPr/>
            </a:pPr>
            <a:endParaRPr lang="en-US" sz="12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FAE289-D683-5204-6FA0-CA363468F99B}"/>
              </a:ext>
            </a:extLst>
          </p:cNvPr>
          <p:cNvSpPr/>
          <p:nvPr/>
        </p:nvSpPr>
        <p:spPr>
          <a:xfrm>
            <a:off x="6510830" y="2025016"/>
            <a:ext cx="1028700" cy="2745160"/>
          </a:xfrm>
          <a:prstGeom prst="rect">
            <a:avLst/>
          </a:prstGeom>
          <a:solidFill>
            <a:srgbClr val="A7252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6.</a:t>
            </a:r>
          </a:p>
          <a:p>
            <a:pPr algn="ctr" defTabSz="685800">
              <a:buClrTx/>
              <a:defRPr/>
            </a:pPr>
            <a:endParaRPr lang="en-US" sz="1200" b="1" kern="1200">
              <a:solidFill>
                <a:prstClr val="white"/>
              </a:solidFill>
              <a:latin typeface="Calibri" panose="020F0502020204030204"/>
            </a:endParaRPr>
          </a:p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Devolved subnational government with extensive autonomy and authority</a:t>
            </a:r>
          </a:p>
        </p:txBody>
      </p:sp>
    </p:spTree>
    <p:extLst>
      <p:ext uri="{BB962C8B-B14F-4D97-AF65-F5344CB8AC3E}">
        <p14:creationId xmlns:p14="http://schemas.microsoft.com/office/powerpoint/2010/main" val="10573507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EB8BCC-E338-92E3-D23E-1623BA8704CA}"/>
              </a:ext>
            </a:extLst>
          </p:cNvPr>
          <p:cNvSpPr/>
          <p:nvPr/>
        </p:nvSpPr>
        <p:spPr>
          <a:xfrm>
            <a:off x="381964" y="416688"/>
            <a:ext cx="8380072" cy="4433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       Hex code color scheme to indicate different subnational governance institutions:</a:t>
            </a: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78AF1-6B33-BB49-EFC4-F683FA8DFDB5}"/>
              </a:ext>
            </a:extLst>
          </p:cNvPr>
          <p:cNvSpPr txBox="1"/>
          <p:nvPr/>
        </p:nvSpPr>
        <p:spPr>
          <a:xfrm>
            <a:off x="2112380" y="1203767"/>
            <a:ext cx="66496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3561"/>
                </a:solidFill>
              </a:rPr>
              <a:t>#A72525 – Devolved local governments with extensive powers and 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81380-C275-9651-7F2E-2B2350680557}"/>
              </a:ext>
            </a:extLst>
          </p:cNvPr>
          <p:cNvSpPr txBox="1"/>
          <p:nvPr/>
        </p:nvSpPr>
        <p:spPr>
          <a:xfrm>
            <a:off x="2112380" y="1803789"/>
            <a:ext cx="656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3561"/>
                </a:solidFill>
              </a:rPr>
              <a:t>#FDA751 – Devolved local governments with limited powers or 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FC2D0-1691-2BBB-629A-2BD650E83F0D}"/>
              </a:ext>
            </a:extLst>
          </p:cNvPr>
          <p:cNvSpPr txBox="1"/>
          <p:nvPr/>
        </p:nvSpPr>
        <p:spPr>
          <a:xfrm>
            <a:off x="2112380" y="2424854"/>
            <a:ext cx="645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3561"/>
                </a:solidFill>
              </a:rPr>
              <a:t>#E2D05D – Hybrid local governance institutions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782F83-815D-DBD6-6517-61C03C24FCB4}"/>
              </a:ext>
            </a:extLst>
          </p:cNvPr>
          <p:cNvSpPr txBox="1"/>
          <p:nvPr/>
        </p:nvSpPr>
        <p:spPr>
          <a:xfrm>
            <a:off x="2147103" y="3042091"/>
            <a:ext cx="645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3561"/>
                </a:solidFill>
              </a:rPr>
              <a:t>#89A6DB – Horizontally deconcentrated subnational institutions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B03BB-50DE-FB0F-9518-293EACB10985}"/>
              </a:ext>
            </a:extLst>
          </p:cNvPr>
          <p:cNvSpPr txBox="1"/>
          <p:nvPr/>
        </p:nvSpPr>
        <p:spPr>
          <a:xfrm>
            <a:off x="2147103" y="3649747"/>
            <a:ext cx="645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3561"/>
                </a:solidFill>
              </a:rPr>
              <a:t>#2E5496 – Vertically (or other) deconcentrated subnational institutions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E70A93-2074-6824-0D9A-2024F441F6BE}"/>
              </a:ext>
            </a:extLst>
          </p:cNvPr>
          <p:cNvSpPr txBox="1"/>
          <p:nvPr/>
        </p:nvSpPr>
        <p:spPr>
          <a:xfrm>
            <a:off x="2112380" y="4214779"/>
            <a:ext cx="645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3561"/>
                </a:solidFill>
              </a:rPr>
              <a:t>#1C3561 – Oher subnational institutions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6B055B-10A5-C553-0F0F-530B89179C73}"/>
              </a:ext>
            </a:extLst>
          </p:cNvPr>
          <p:cNvSpPr/>
          <p:nvPr/>
        </p:nvSpPr>
        <p:spPr>
          <a:xfrm>
            <a:off x="670607" y="4196620"/>
            <a:ext cx="1314451" cy="452825"/>
          </a:xfrm>
          <a:prstGeom prst="rect">
            <a:avLst/>
          </a:prstGeom>
          <a:solidFill>
            <a:srgbClr val="1C35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1 - Other institution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31319-77D9-7B1E-1921-A5B1C4F56372}"/>
              </a:ext>
            </a:extLst>
          </p:cNvPr>
          <p:cNvSpPr/>
          <p:nvPr/>
        </p:nvSpPr>
        <p:spPr>
          <a:xfrm>
            <a:off x="670606" y="3577225"/>
            <a:ext cx="1314451" cy="452825"/>
          </a:xfrm>
          <a:prstGeom prst="rect">
            <a:avLst/>
          </a:prstGeom>
          <a:solidFill>
            <a:srgbClr val="2E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</a:rPr>
              <a:t>2 –Vertical / other deconcentration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094CDE9-E3C1-55AC-0FF9-AB07AACDC3E2}"/>
              </a:ext>
            </a:extLst>
          </p:cNvPr>
          <p:cNvSpPr/>
          <p:nvPr/>
        </p:nvSpPr>
        <p:spPr>
          <a:xfrm>
            <a:off x="670606" y="2969566"/>
            <a:ext cx="1314451" cy="452825"/>
          </a:xfrm>
          <a:prstGeom prst="rect">
            <a:avLst/>
          </a:prstGeom>
          <a:solidFill>
            <a:srgbClr val="89A6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3 – Horizontal deconcentration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155D2D-B60C-6997-9C0A-8E8B504C4D64}"/>
              </a:ext>
            </a:extLst>
          </p:cNvPr>
          <p:cNvSpPr/>
          <p:nvPr/>
        </p:nvSpPr>
        <p:spPr>
          <a:xfrm>
            <a:off x="672389" y="2350782"/>
            <a:ext cx="1314451" cy="452825"/>
          </a:xfrm>
          <a:prstGeom prst="rect">
            <a:avLst/>
          </a:prstGeom>
          <a:solidFill>
            <a:srgbClr val="E2D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black"/>
                </a:solidFill>
                <a:latin typeface="Calibri" panose="020F0502020204030204"/>
              </a:rPr>
              <a:t>4 – Hybrid institution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C8B869-E5BD-596F-B6A2-88940FC48D9B}"/>
              </a:ext>
            </a:extLst>
          </p:cNvPr>
          <p:cNvSpPr/>
          <p:nvPr/>
        </p:nvSpPr>
        <p:spPr>
          <a:xfrm>
            <a:off x="670606" y="1740520"/>
            <a:ext cx="1314451" cy="452825"/>
          </a:xfrm>
          <a:prstGeom prst="rect">
            <a:avLst/>
          </a:prstGeom>
          <a:solidFill>
            <a:srgbClr val="FDA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5 Limited Devolution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A12EE-CA86-F230-4B43-5868FFA88675}"/>
              </a:ext>
            </a:extLst>
          </p:cNvPr>
          <p:cNvSpPr/>
          <p:nvPr/>
        </p:nvSpPr>
        <p:spPr>
          <a:xfrm>
            <a:off x="672390" y="1124339"/>
            <a:ext cx="1314451" cy="452825"/>
          </a:xfrm>
          <a:prstGeom prst="rect">
            <a:avLst/>
          </a:prstGeom>
          <a:solidFill>
            <a:srgbClr val="A7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6 – Extensive Devolution</a:t>
            </a:r>
          </a:p>
        </p:txBody>
      </p:sp>
    </p:spTree>
    <p:extLst>
      <p:ext uri="{BB962C8B-B14F-4D97-AF65-F5344CB8AC3E}">
        <p14:creationId xmlns:p14="http://schemas.microsoft.com/office/powerpoint/2010/main" val="621263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CE13789-EBB3-D97B-D789-DBEB7D901B9B}"/>
              </a:ext>
            </a:extLst>
          </p:cNvPr>
          <p:cNvSpPr/>
          <p:nvPr/>
        </p:nvSpPr>
        <p:spPr>
          <a:xfrm>
            <a:off x="394648" y="2131828"/>
            <a:ext cx="1376234" cy="843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>
                <a:solidFill>
                  <a:prstClr val="white"/>
                </a:solidFill>
                <a:latin typeface="Calibri" panose="020F0502020204030204"/>
              </a:rPr>
              <a:t>1. Preconditions </a:t>
            </a:r>
          </a:p>
          <a:p>
            <a:pPr algn="ctr" defTabSz="685800">
              <a:buClrTx/>
              <a:defRPr/>
            </a:pPr>
            <a:r>
              <a:rPr lang="en-US" sz="1200" kern="1200">
                <a:solidFill>
                  <a:prstClr val="white"/>
                </a:solidFill>
                <a:latin typeface="Calibri" panose="020F0502020204030204"/>
              </a:rPr>
              <a:t>of subnational government met?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DEB66F-711B-9A15-9E20-68D371129151}"/>
              </a:ext>
            </a:extLst>
          </p:cNvPr>
          <p:cNvCxnSpPr>
            <a:cxnSpLocks/>
          </p:cNvCxnSpPr>
          <p:nvPr/>
        </p:nvCxnSpPr>
        <p:spPr>
          <a:xfrm flipV="1">
            <a:off x="1872826" y="1792964"/>
            <a:ext cx="456428" cy="3988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88EDED4-ECD8-1105-D3B6-8E0073AC271C}"/>
              </a:ext>
            </a:extLst>
          </p:cNvPr>
          <p:cNvCxnSpPr>
            <a:cxnSpLocks/>
          </p:cNvCxnSpPr>
          <p:nvPr/>
        </p:nvCxnSpPr>
        <p:spPr>
          <a:xfrm>
            <a:off x="1856097" y="2940326"/>
            <a:ext cx="419359" cy="4483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B05B372-77FF-42CD-9999-FF014B03690A}"/>
              </a:ext>
            </a:extLst>
          </p:cNvPr>
          <p:cNvSpPr/>
          <p:nvPr/>
        </p:nvSpPr>
        <p:spPr>
          <a:xfrm>
            <a:off x="2298355" y="1005279"/>
            <a:ext cx="137623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>
                <a:solidFill>
                  <a:prstClr val="white"/>
                </a:solidFill>
                <a:latin typeface="Calibri" panose="020F0502020204030204"/>
              </a:rPr>
              <a:t>2. Autonomy and authoritative decision-making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4AB37D-1103-CBB9-8CDF-115C7863DC02}"/>
              </a:ext>
            </a:extLst>
          </p:cNvPr>
          <p:cNvSpPr/>
          <p:nvPr/>
        </p:nvSpPr>
        <p:spPr>
          <a:xfrm>
            <a:off x="2298355" y="3533784"/>
            <a:ext cx="137623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>
                <a:solidFill>
                  <a:prstClr val="white"/>
                </a:solidFill>
                <a:latin typeface="Calibri" panose="020F0502020204030204"/>
              </a:rPr>
              <a:t>4. Deconcentrated budget entity?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814729-87D6-0C16-688E-6F11112A8D4F}"/>
              </a:ext>
            </a:extLst>
          </p:cNvPr>
          <p:cNvCxnSpPr>
            <a:cxnSpLocks/>
          </p:cNvCxnSpPr>
          <p:nvPr/>
        </p:nvCxnSpPr>
        <p:spPr>
          <a:xfrm>
            <a:off x="3776534" y="1409752"/>
            <a:ext cx="3740342" cy="6406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39D584-8D1E-AF28-C77A-94C2D0E1A5A3}"/>
              </a:ext>
            </a:extLst>
          </p:cNvPr>
          <p:cNvCxnSpPr>
            <a:cxnSpLocks/>
          </p:cNvCxnSpPr>
          <p:nvPr/>
        </p:nvCxnSpPr>
        <p:spPr>
          <a:xfrm>
            <a:off x="3746879" y="3939792"/>
            <a:ext cx="3690344" cy="2977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8E96AFF-0AF0-12EF-8AD4-94AC1D7F677A}"/>
              </a:ext>
            </a:extLst>
          </p:cNvPr>
          <p:cNvSpPr txBox="1"/>
          <p:nvPr/>
        </p:nvSpPr>
        <p:spPr>
          <a:xfrm>
            <a:off x="1575758" y="3111668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F3370E-AA71-A6C4-4392-016762A55274}"/>
              </a:ext>
            </a:extLst>
          </p:cNvPr>
          <p:cNvSpPr txBox="1"/>
          <p:nvPr/>
        </p:nvSpPr>
        <p:spPr>
          <a:xfrm>
            <a:off x="1575757" y="1786516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03DB53A-AB82-56C1-3A4B-E512FB28A3D0}"/>
              </a:ext>
            </a:extLst>
          </p:cNvPr>
          <p:cNvCxnSpPr>
            <a:cxnSpLocks/>
          </p:cNvCxnSpPr>
          <p:nvPr/>
        </p:nvCxnSpPr>
        <p:spPr>
          <a:xfrm flipV="1">
            <a:off x="3776534" y="1010111"/>
            <a:ext cx="1232972" cy="27450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0E4B5C6-667E-FC9B-4ED3-44AF2CC62949}"/>
              </a:ext>
            </a:extLst>
          </p:cNvPr>
          <p:cNvCxnSpPr>
            <a:cxnSpLocks/>
          </p:cNvCxnSpPr>
          <p:nvPr/>
        </p:nvCxnSpPr>
        <p:spPr>
          <a:xfrm flipV="1">
            <a:off x="3746876" y="3282191"/>
            <a:ext cx="1232972" cy="503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86DA423-C939-D4EA-FE10-71A9015945A3}"/>
              </a:ext>
            </a:extLst>
          </p:cNvPr>
          <p:cNvSpPr txBox="1"/>
          <p:nvPr/>
        </p:nvSpPr>
        <p:spPr>
          <a:xfrm>
            <a:off x="3736845" y="3263179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E2D6C9-95F5-3639-81CD-A65D0598601B}"/>
              </a:ext>
            </a:extLst>
          </p:cNvPr>
          <p:cNvSpPr txBox="1"/>
          <p:nvPr/>
        </p:nvSpPr>
        <p:spPr>
          <a:xfrm>
            <a:off x="3776534" y="905986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06DF1AD-184C-9C27-D809-C672568F2BA7}"/>
              </a:ext>
            </a:extLst>
          </p:cNvPr>
          <p:cNvSpPr/>
          <p:nvPr/>
        </p:nvSpPr>
        <p:spPr>
          <a:xfrm>
            <a:off x="5128054" y="713243"/>
            <a:ext cx="137623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>
                <a:solidFill>
                  <a:prstClr val="white"/>
                </a:solidFill>
                <a:latin typeface="Calibri" panose="020F0502020204030204"/>
              </a:rPr>
              <a:t>3. Extensive powers and functions 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643FED-9AF6-D9DC-E715-635E4A0C1D65}"/>
              </a:ext>
            </a:extLst>
          </p:cNvPr>
          <p:cNvSpPr/>
          <p:nvPr/>
        </p:nvSpPr>
        <p:spPr>
          <a:xfrm>
            <a:off x="5105001" y="2874925"/>
            <a:ext cx="137623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kern="1200">
                <a:solidFill>
                  <a:prstClr val="white"/>
                </a:solidFill>
                <a:latin typeface="Calibri" panose="020F0502020204030204"/>
              </a:rPr>
              <a:t>5. Horizontal deconcentration criteria met?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88CD4C-0BB1-5F6B-BC99-EE245538BBAA}"/>
              </a:ext>
            </a:extLst>
          </p:cNvPr>
          <p:cNvSpPr txBox="1"/>
          <p:nvPr/>
        </p:nvSpPr>
        <p:spPr>
          <a:xfrm>
            <a:off x="3752469" y="4044047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4555649-AA78-AB43-5231-5926DB3F0476}"/>
              </a:ext>
            </a:extLst>
          </p:cNvPr>
          <p:cNvSpPr/>
          <p:nvPr/>
        </p:nvSpPr>
        <p:spPr>
          <a:xfrm>
            <a:off x="7610751" y="4039528"/>
            <a:ext cx="1314451" cy="452825"/>
          </a:xfrm>
          <a:prstGeom prst="rect">
            <a:avLst/>
          </a:prstGeom>
          <a:solidFill>
            <a:srgbClr val="203964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1 - Other institution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6A95C8D-0EBF-9932-2916-98CB631370F1}"/>
              </a:ext>
            </a:extLst>
          </p:cNvPr>
          <p:cNvSpPr/>
          <p:nvPr/>
        </p:nvSpPr>
        <p:spPr>
          <a:xfrm>
            <a:off x="7610750" y="3329679"/>
            <a:ext cx="1314451" cy="452825"/>
          </a:xfrm>
          <a:prstGeom prst="rect">
            <a:avLst/>
          </a:prstGeom>
          <a:solidFill>
            <a:srgbClr val="335795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2 –Vertical/other deconcentration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5B2BF93-D4D2-639D-DB8A-20087C21296C}"/>
              </a:ext>
            </a:extLst>
          </p:cNvPr>
          <p:cNvSpPr/>
          <p:nvPr/>
        </p:nvSpPr>
        <p:spPr>
          <a:xfrm>
            <a:off x="7610750" y="2629098"/>
            <a:ext cx="1314451" cy="452825"/>
          </a:xfrm>
          <a:prstGeom prst="rect">
            <a:avLst/>
          </a:prstGeom>
          <a:solidFill>
            <a:srgbClr val="89A6DB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black"/>
                </a:solidFill>
                <a:latin typeface="Calibri" panose="020F0502020204030204"/>
              </a:rPr>
              <a:t>3 – Horizontal deconcentration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5C431A-7CEC-B2C2-7F1A-C2B7689DB349}"/>
              </a:ext>
            </a:extLst>
          </p:cNvPr>
          <p:cNvSpPr/>
          <p:nvPr/>
        </p:nvSpPr>
        <p:spPr>
          <a:xfrm>
            <a:off x="7610750" y="1924920"/>
            <a:ext cx="1314451" cy="452825"/>
          </a:xfrm>
          <a:prstGeom prst="rect">
            <a:avLst/>
          </a:prstGeom>
          <a:solidFill>
            <a:srgbClr val="E2D05D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black"/>
                </a:solidFill>
                <a:latin typeface="Calibri" panose="020F0502020204030204"/>
              </a:rPr>
              <a:t>4 – Hybrid institution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8818C95-032F-76DA-567E-88561F290A4F}"/>
              </a:ext>
            </a:extLst>
          </p:cNvPr>
          <p:cNvSpPr/>
          <p:nvPr/>
        </p:nvSpPr>
        <p:spPr>
          <a:xfrm>
            <a:off x="7610750" y="1218880"/>
            <a:ext cx="1314451" cy="452825"/>
          </a:xfrm>
          <a:prstGeom prst="rect">
            <a:avLst/>
          </a:prstGeom>
          <a:solidFill>
            <a:srgbClr val="FDA75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5 - Limited Devolution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779F1B2-D46A-AAE6-2C2B-881C83777CCF}"/>
              </a:ext>
            </a:extLst>
          </p:cNvPr>
          <p:cNvSpPr/>
          <p:nvPr/>
        </p:nvSpPr>
        <p:spPr>
          <a:xfrm>
            <a:off x="7610750" y="513665"/>
            <a:ext cx="1314451" cy="452825"/>
          </a:xfrm>
          <a:prstGeom prst="rect">
            <a:avLst/>
          </a:prstGeom>
          <a:solidFill>
            <a:srgbClr val="A4292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6 – Extensive Devolution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B24240D-F068-49EE-0C67-624A87155F57}"/>
              </a:ext>
            </a:extLst>
          </p:cNvPr>
          <p:cNvSpPr txBox="1"/>
          <p:nvPr/>
        </p:nvSpPr>
        <p:spPr>
          <a:xfrm>
            <a:off x="3746879" y="1514937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72D0D57B-D635-55C8-AB0A-74602BA5804D}"/>
              </a:ext>
            </a:extLst>
          </p:cNvPr>
          <p:cNvCxnSpPr>
            <a:cxnSpLocks/>
          </p:cNvCxnSpPr>
          <p:nvPr/>
        </p:nvCxnSpPr>
        <p:spPr>
          <a:xfrm>
            <a:off x="6553521" y="3329578"/>
            <a:ext cx="918453" cy="2569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730F902B-E655-EAC7-03D1-9BCD5E373EFE}"/>
              </a:ext>
            </a:extLst>
          </p:cNvPr>
          <p:cNvSpPr txBox="1"/>
          <p:nvPr/>
        </p:nvSpPr>
        <p:spPr>
          <a:xfrm>
            <a:off x="6481235" y="3427822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B542E6B7-DDD5-FDD5-1CC7-226B3C34104B}"/>
              </a:ext>
            </a:extLst>
          </p:cNvPr>
          <p:cNvCxnSpPr>
            <a:cxnSpLocks/>
          </p:cNvCxnSpPr>
          <p:nvPr/>
        </p:nvCxnSpPr>
        <p:spPr>
          <a:xfrm flipV="1">
            <a:off x="6567810" y="2885255"/>
            <a:ext cx="904165" cy="22641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1D453DD5-49CE-DCF0-F49A-C79360828B9B}"/>
              </a:ext>
            </a:extLst>
          </p:cNvPr>
          <p:cNvSpPr txBox="1"/>
          <p:nvPr/>
        </p:nvSpPr>
        <p:spPr>
          <a:xfrm>
            <a:off x="6504287" y="2736425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DF23109-0FC0-3E28-589A-5CEC7319F512}"/>
              </a:ext>
            </a:extLst>
          </p:cNvPr>
          <p:cNvCxnSpPr>
            <a:cxnSpLocks/>
          </p:cNvCxnSpPr>
          <p:nvPr/>
        </p:nvCxnSpPr>
        <p:spPr>
          <a:xfrm>
            <a:off x="6582098" y="1080320"/>
            <a:ext cx="924632" cy="31106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124F4A8A-1503-F62F-E017-8ED97D5A8F6B}"/>
              </a:ext>
            </a:extLst>
          </p:cNvPr>
          <p:cNvSpPr txBox="1"/>
          <p:nvPr/>
        </p:nvSpPr>
        <p:spPr>
          <a:xfrm>
            <a:off x="6504288" y="1195787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NO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5FF2E482-55B4-E22F-3720-E7497EEF12C5}"/>
              </a:ext>
            </a:extLst>
          </p:cNvPr>
          <p:cNvCxnSpPr>
            <a:cxnSpLocks/>
          </p:cNvCxnSpPr>
          <p:nvPr/>
        </p:nvCxnSpPr>
        <p:spPr>
          <a:xfrm flipV="1">
            <a:off x="6567809" y="768912"/>
            <a:ext cx="938921" cy="1801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68106621-2F28-F1F4-ABCB-2E52961C8B74}"/>
              </a:ext>
            </a:extLst>
          </p:cNvPr>
          <p:cNvSpPr txBox="1"/>
          <p:nvPr/>
        </p:nvSpPr>
        <p:spPr>
          <a:xfrm>
            <a:off x="6482662" y="606384"/>
            <a:ext cx="4772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1350" b="1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379294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32EFB75-0802-ADA3-C474-B4F92E0ABD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4749909"/>
              </p:ext>
            </p:extLst>
          </p:nvPr>
        </p:nvGraphicFramePr>
        <p:xfrm>
          <a:off x="403139" y="1107260"/>
          <a:ext cx="8337722" cy="638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20A4B0-3FEA-846E-2A62-CACCA49CEB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248321"/>
              </p:ext>
            </p:extLst>
          </p:nvPr>
        </p:nvGraphicFramePr>
        <p:xfrm>
          <a:off x="647186" y="1454020"/>
          <a:ext cx="7849629" cy="569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43BAE01-CC35-9306-6071-0BF9B44F1F44}"/>
              </a:ext>
            </a:extLst>
          </p:cNvPr>
          <p:cNvGrpSpPr/>
          <p:nvPr/>
        </p:nvGrpSpPr>
        <p:grpSpPr>
          <a:xfrm>
            <a:off x="4221332" y="2426261"/>
            <a:ext cx="685800" cy="1950129"/>
            <a:chOff x="440086" y="3337316"/>
            <a:chExt cx="914400" cy="26001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416F64-9DEF-B996-58B8-70DF38B3C0CE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49B7B50-B477-C922-9228-0DF82BF37859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E9F68-CB7D-9728-A11C-986B86E5D728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6A4A59-F2D9-A45C-EB79-86839433FD22}"/>
              </a:ext>
            </a:extLst>
          </p:cNvPr>
          <p:cNvSpPr txBox="1"/>
          <p:nvPr/>
        </p:nvSpPr>
        <p:spPr>
          <a:xfrm>
            <a:off x="5917344" y="3401326"/>
            <a:ext cx="136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Devolved 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subnational governments (extensive powers)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AC3C8-E386-C987-26B9-92B0880CEABE}"/>
              </a:ext>
            </a:extLst>
          </p:cNvPr>
          <p:cNvSpPr txBox="1"/>
          <p:nvPr/>
        </p:nvSpPr>
        <p:spPr>
          <a:xfrm>
            <a:off x="5435429" y="2301142"/>
            <a:ext cx="1365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Devolved 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subnational governments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(limited powers)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38E201-2EC1-7F08-3F81-71FF0B322664}"/>
              </a:ext>
            </a:extLst>
          </p:cNvPr>
          <p:cNvSpPr txBox="1"/>
          <p:nvPr/>
        </p:nvSpPr>
        <p:spPr>
          <a:xfrm>
            <a:off x="4576778" y="1799154"/>
            <a:ext cx="1124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Hybrid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subnational institutions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F3D2B-892D-CFB1-33A4-080B76250D9C}"/>
              </a:ext>
            </a:extLst>
          </p:cNvPr>
          <p:cNvSpPr txBox="1"/>
          <p:nvPr/>
        </p:nvSpPr>
        <p:spPr>
          <a:xfrm>
            <a:off x="3387297" y="1799154"/>
            <a:ext cx="1184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Territorially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deconcentrated institutions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C095E8-CB06-41AA-0D97-433D47E8E70D}"/>
              </a:ext>
            </a:extLst>
          </p:cNvPr>
          <p:cNvSpPr txBox="1"/>
          <p:nvPr/>
        </p:nvSpPr>
        <p:spPr>
          <a:xfrm>
            <a:off x="2448956" y="2509749"/>
            <a:ext cx="1184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Sectorally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deconcentrated institutions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EE6A77-4DA7-757E-5780-65832B0D04A5}"/>
              </a:ext>
            </a:extLst>
          </p:cNvPr>
          <p:cNvSpPr txBox="1"/>
          <p:nvPr/>
        </p:nvSpPr>
        <p:spPr>
          <a:xfrm>
            <a:off x="1861285" y="3598092"/>
            <a:ext cx="1365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Other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institutions</a:t>
            </a:r>
          </a:p>
        </p:txBody>
      </p:sp>
      <p:sp>
        <p:nvSpPr>
          <p:cNvPr id="15" name="Google Shape;159;p31">
            <a:extLst>
              <a:ext uri="{FF2B5EF4-FFF2-40B4-BE49-F238E27FC236}">
                <a16:creationId xmlns:a16="http://schemas.microsoft.com/office/drawing/2014/main" id="{4AC819AA-9B0C-AFA9-3959-5CADA7D571F8}"/>
              </a:ext>
            </a:extLst>
          </p:cNvPr>
          <p:cNvSpPr txBox="1">
            <a:spLocks/>
          </p:cNvSpPr>
          <p:nvPr/>
        </p:nvSpPr>
        <p:spPr>
          <a:xfrm>
            <a:off x="509285" y="4516892"/>
            <a:ext cx="3083052" cy="564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400">
                <a:solidFill>
                  <a:srgbClr val="1F497D"/>
                </a:solidFill>
                <a:latin typeface="Nevis" panose="02000800000000000000" pitchFamily="2" charset="0"/>
              </a:rPr>
              <a:t>LOCAL PUBLIC SECTOR</a:t>
            </a:r>
          </a:p>
          <a:p>
            <a:r>
              <a:rPr lang="en-US" sz="1400">
                <a:solidFill>
                  <a:srgbClr val="1F497D"/>
                </a:solidFill>
                <a:latin typeface="Nevis" panose="02000800000000000000" pitchFamily="2" charset="0"/>
              </a:rPr>
              <a:t>ALLIANCE</a:t>
            </a:r>
            <a:endParaRPr lang="en-US" sz="1400" dirty="0">
              <a:solidFill>
                <a:srgbClr val="1F497D"/>
              </a:solidFill>
              <a:latin typeface="Nevis" panose="02000800000000000000" pitchFamily="2" charset="0"/>
            </a:endParaRPr>
          </a:p>
        </p:txBody>
      </p:sp>
      <p:grpSp>
        <p:nvGrpSpPr>
          <p:cNvPr id="16" name="Google Shape;5396;p73">
            <a:extLst>
              <a:ext uri="{FF2B5EF4-FFF2-40B4-BE49-F238E27FC236}">
                <a16:creationId xmlns:a16="http://schemas.microsoft.com/office/drawing/2014/main" id="{84A3587D-F88F-1AC5-D12E-08F2B16AE16E}"/>
              </a:ext>
            </a:extLst>
          </p:cNvPr>
          <p:cNvGrpSpPr/>
          <p:nvPr/>
        </p:nvGrpSpPr>
        <p:grpSpPr>
          <a:xfrm>
            <a:off x="144682" y="4606725"/>
            <a:ext cx="341453" cy="338802"/>
            <a:chOff x="1529350" y="258825"/>
            <a:chExt cx="423475" cy="481825"/>
          </a:xfrm>
          <a:solidFill>
            <a:srgbClr val="1F497D"/>
          </a:solidFill>
        </p:grpSpPr>
        <p:sp>
          <p:nvSpPr>
            <p:cNvPr id="17" name="Google Shape;5397;p73">
              <a:extLst>
                <a:ext uri="{FF2B5EF4-FFF2-40B4-BE49-F238E27FC236}">
                  <a16:creationId xmlns:a16="http://schemas.microsoft.com/office/drawing/2014/main" id="{F7ECAFB5-05C4-F127-F216-2EF904B66C04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F497D"/>
                </a:solidFill>
              </a:endParaRPr>
            </a:p>
          </p:txBody>
        </p:sp>
        <p:sp>
          <p:nvSpPr>
            <p:cNvPr id="18" name="Google Shape;5398;p73">
              <a:extLst>
                <a:ext uri="{FF2B5EF4-FFF2-40B4-BE49-F238E27FC236}">
                  <a16:creationId xmlns:a16="http://schemas.microsoft.com/office/drawing/2014/main" id="{F2B5248C-E9D1-8CB0-9811-35AB2B9B77FC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F497D"/>
                </a:solidFill>
              </a:endParaRPr>
            </a:p>
          </p:txBody>
        </p:sp>
      </p:grpSp>
      <p:sp>
        <p:nvSpPr>
          <p:cNvPr id="24" name="Google Shape;166;p32">
            <a:extLst>
              <a:ext uri="{FF2B5EF4-FFF2-40B4-BE49-F238E27FC236}">
                <a16:creationId xmlns:a16="http://schemas.microsoft.com/office/drawing/2014/main" id="{2D40DFBE-25BD-6F35-6117-9632D9E606C7}"/>
              </a:ext>
            </a:extLst>
          </p:cNvPr>
          <p:cNvSpPr txBox="1">
            <a:spLocks/>
          </p:cNvSpPr>
          <p:nvPr/>
        </p:nvSpPr>
        <p:spPr>
          <a:xfrm>
            <a:off x="491924" y="364762"/>
            <a:ext cx="8042848" cy="564900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28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Subnational governance institutions</a:t>
            </a:r>
            <a:endParaRPr lang="en-US" sz="28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917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32EFB75-0802-ADA3-C474-B4F92E0ABD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39896"/>
              </p:ext>
            </p:extLst>
          </p:nvPr>
        </p:nvGraphicFramePr>
        <p:xfrm>
          <a:off x="403139" y="1107260"/>
          <a:ext cx="8337722" cy="6388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B20A4B0-3FEA-846E-2A62-CACCA49CEBBC}"/>
              </a:ext>
            </a:extLst>
          </p:cNvPr>
          <p:cNvGraphicFramePr>
            <a:graphicFrameLocks/>
          </p:cNvGraphicFramePr>
          <p:nvPr/>
        </p:nvGraphicFramePr>
        <p:xfrm>
          <a:off x="647186" y="1454020"/>
          <a:ext cx="7849629" cy="5694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F43BAE01-CC35-9306-6071-0BF9B44F1F44}"/>
              </a:ext>
            </a:extLst>
          </p:cNvPr>
          <p:cNvGrpSpPr/>
          <p:nvPr/>
        </p:nvGrpSpPr>
        <p:grpSpPr>
          <a:xfrm>
            <a:off x="4233878" y="2399318"/>
            <a:ext cx="685800" cy="1950129"/>
            <a:chOff x="440086" y="3337316"/>
            <a:chExt cx="914400" cy="26001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3416F64-9DEF-B996-58B8-70DF38B3C0CE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749B7B50-B477-C922-9228-0DF82BF37859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5AE9F68-CB7D-9728-A11C-986B86E5D728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6A4A59-F2D9-A45C-EB79-86839433FD22}"/>
              </a:ext>
            </a:extLst>
          </p:cNvPr>
          <p:cNvSpPr txBox="1"/>
          <p:nvPr/>
        </p:nvSpPr>
        <p:spPr>
          <a:xfrm>
            <a:off x="5917344" y="3401326"/>
            <a:ext cx="1365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Devolved 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subnational governments (extensive powers)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AC3C8-E386-C987-26B9-92B0880CEABE}"/>
              </a:ext>
            </a:extLst>
          </p:cNvPr>
          <p:cNvSpPr txBox="1"/>
          <p:nvPr/>
        </p:nvSpPr>
        <p:spPr>
          <a:xfrm>
            <a:off x="5435429" y="2301142"/>
            <a:ext cx="1365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Devolved 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subnational governments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(limited powers)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38E201-2EC1-7F08-3F81-71FF0B322664}"/>
              </a:ext>
            </a:extLst>
          </p:cNvPr>
          <p:cNvSpPr txBox="1"/>
          <p:nvPr/>
        </p:nvSpPr>
        <p:spPr>
          <a:xfrm>
            <a:off x="4576778" y="1799154"/>
            <a:ext cx="11244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Hybrid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subnational institutions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5F3D2B-892D-CFB1-33A4-080B76250D9C}"/>
              </a:ext>
            </a:extLst>
          </p:cNvPr>
          <p:cNvSpPr txBox="1"/>
          <p:nvPr/>
        </p:nvSpPr>
        <p:spPr>
          <a:xfrm>
            <a:off x="3387297" y="1799154"/>
            <a:ext cx="1184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Territorially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schemeClr val="bg2">
                    <a:lumMod val="10000"/>
                  </a:schemeClr>
                </a:solidFill>
                <a:latin typeface="Calibri" panose="020F0502020204030204"/>
                <a:ea typeface="+mn-ea"/>
                <a:cs typeface="+mn-cs"/>
              </a:rPr>
              <a:t>deconcentrated institutions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C095E8-CB06-41AA-0D97-433D47E8E70D}"/>
              </a:ext>
            </a:extLst>
          </p:cNvPr>
          <p:cNvSpPr txBox="1"/>
          <p:nvPr/>
        </p:nvSpPr>
        <p:spPr>
          <a:xfrm>
            <a:off x="2448956" y="2509749"/>
            <a:ext cx="118470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Sectorally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deconcentrated institutions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EE6A77-4DA7-757E-5780-65832B0D04A5}"/>
              </a:ext>
            </a:extLst>
          </p:cNvPr>
          <p:cNvSpPr txBox="1"/>
          <p:nvPr/>
        </p:nvSpPr>
        <p:spPr>
          <a:xfrm>
            <a:off x="1861285" y="3598092"/>
            <a:ext cx="1365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Other</a:t>
            </a:r>
          </a:p>
          <a:p>
            <a:pPr algn="ctr" defTabSz="685800">
              <a:buClrTx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institutions</a:t>
            </a:r>
          </a:p>
        </p:txBody>
      </p:sp>
      <p:sp>
        <p:nvSpPr>
          <p:cNvPr id="2" name="Google Shape;166;p32">
            <a:extLst>
              <a:ext uri="{FF2B5EF4-FFF2-40B4-BE49-F238E27FC236}">
                <a16:creationId xmlns:a16="http://schemas.microsoft.com/office/drawing/2014/main" id="{AE992F92-F751-41CE-5CB4-712AE1B3A50A}"/>
              </a:ext>
            </a:extLst>
          </p:cNvPr>
          <p:cNvSpPr txBox="1">
            <a:spLocks/>
          </p:cNvSpPr>
          <p:nvPr/>
        </p:nvSpPr>
        <p:spPr>
          <a:xfrm>
            <a:off x="491924" y="364762"/>
            <a:ext cx="8042848" cy="564900"/>
          </a:xfrm>
          <a:prstGeom prst="rect">
            <a:avLst/>
          </a:prstGeom>
          <a:noFill/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28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Subnational governance institutions</a:t>
            </a:r>
            <a:endParaRPr lang="en-US" sz="28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1EFA7207-EAEF-64FB-7102-C9569EE453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1" y="4499370"/>
            <a:ext cx="2979420" cy="5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08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055464-570F-3282-9AC8-C23EC418D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4980" y="1683166"/>
            <a:ext cx="2902245" cy="1509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E9BDA3-C048-8A77-176F-1BE756097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41" y="1683166"/>
            <a:ext cx="2902245" cy="1509064"/>
          </a:xfrm>
          <a:prstGeom prst="rect">
            <a:avLst/>
          </a:prstGeom>
        </p:spPr>
      </p:pic>
      <p:sp>
        <p:nvSpPr>
          <p:cNvPr id="15" name="Google Shape;159;p31">
            <a:extLst>
              <a:ext uri="{FF2B5EF4-FFF2-40B4-BE49-F238E27FC236}">
                <a16:creationId xmlns:a16="http://schemas.microsoft.com/office/drawing/2014/main" id="{4AC819AA-9B0C-AFA9-3959-5CADA7D571F8}"/>
              </a:ext>
            </a:extLst>
          </p:cNvPr>
          <p:cNvSpPr txBox="1">
            <a:spLocks/>
          </p:cNvSpPr>
          <p:nvPr/>
        </p:nvSpPr>
        <p:spPr>
          <a:xfrm>
            <a:off x="491924" y="4534253"/>
            <a:ext cx="3083052" cy="564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400">
                <a:solidFill>
                  <a:srgbClr val="1F497D"/>
                </a:solidFill>
                <a:latin typeface="Nevis" panose="02000800000000000000" pitchFamily="2" charset="0"/>
              </a:rPr>
              <a:t>LOCAL PUBLIC SECTOR</a:t>
            </a:r>
          </a:p>
          <a:p>
            <a:r>
              <a:rPr lang="en-US" sz="1400">
                <a:solidFill>
                  <a:srgbClr val="1F497D"/>
                </a:solidFill>
                <a:latin typeface="Nevis" panose="02000800000000000000" pitchFamily="2" charset="0"/>
              </a:rPr>
              <a:t>ALLIANCE</a:t>
            </a:r>
            <a:endParaRPr lang="en-US" sz="1400" dirty="0">
              <a:solidFill>
                <a:srgbClr val="1F497D"/>
              </a:solidFill>
              <a:latin typeface="Nevis" panose="02000800000000000000" pitchFamily="2" charset="0"/>
            </a:endParaRPr>
          </a:p>
        </p:txBody>
      </p:sp>
      <p:grpSp>
        <p:nvGrpSpPr>
          <p:cNvPr id="16" name="Google Shape;5396;p73">
            <a:extLst>
              <a:ext uri="{FF2B5EF4-FFF2-40B4-BE49-F238E27FC236}">
                <a16:creationId xmlns:a16="http://schemas.microsoft.com/office/drawing/2014/main" id="{84A3587D-F88F-1AC5-D12E-08F2B16AE16E}"/>
              </a:ext>
            </a:extLst>
          </p:cNvPr>
          <p:cNvGrpSpPr/>
          <p:nvPr/>
        </p:nvGrpSpPr>
        <p:grpSpPr>
          <a:xfrm>
            <a:off x="127321" y="4624086"/>
            <a:ext cx="341453" cy="338802"/>
            <a:chOff x="1529350" y="258825"/>
            <a:chExt cx="423475" cy="481825"/>
          </a:xfrm>
          <a:solidFill>
            <a:srgbClr val="1F497D"/>
          </a:solidFill>
        </p:grpSpPr>
        <p:sp>
          <p:nvSpPr>
            <p:cNvPr id="17" name="Google Shape;5397;p73">
              <a:extLst>
                <a:ext uri="{FF2B5EF4-FFF2-40B4-BE49-F238E27FC236}">
                  <a16:creationId xmlns:a16="http://schemas.microsoft.com/office/drawing/2014/main" id="{F7ECAFB5-05C4-F127-F216-2EF904B66C04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F497D"/>
                </a:solidFill>
              </a:endParaRPr>
            </a:p>
          </p:txBody>
        </p:sp>
        <p:sp>
          <p:nvSpPr>
            <p:cNvPr id="18" name="Google Shape;5398;p73">
              <a:extLst>
                <a:ext uri="{FF2B5EF4-FFF2-40B4-BE49-F238E27FC236}">
                  <a16:creationId xmlns:a16="http://schemas.microsoft.com/office/drawing/2014/main" id="{F2B5248C-E9D1-8CB0-9811-35AB2B9B77FC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F497D"/>
                </a:solidFill>
              </a:endParaRPr>
            </a:p>
          </p:txBody>
        </p:sp>
      </p:grpSp>
      <p:sp>
        <p:nvSpPr>
          <p:cNvPr id="24" name="Google Shape;166;p32">
            <a:extLst>
              <a:ext uri="{FF2B5EF4-FFF2-40B4-BE49-F238E27FC236}">
                <a16:creationId xmlns:a16="http://schemas.microsoft.com/office/drawing/2014/main" id="{2D40DFBE-25BD-6F35-6117-9632D9E606C7}"/>
              </a:ext>
            </a:extLst>
          </p:cNvPr>
          <p:cNvSpPr txBox="1">
            <a:spLocks/>
          </p:cNvSpPr>
          <p:nvPr/>
        </p:nvSpPr>
        <p:spPr>
          <a:xfrm>
            <a:off x="491924" y="463141"/>
            <a:ext cx="8042848" cy="564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28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Subnational governance institutions</a:t>
            </a:r>
            <a:endParaRPr lang="en-US" sz="28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166;p32">
            <a:extLst>
              <a:ext uri="{FF2B5EF4-FFF2-40B4-BE49-F238E27FC236}">
                <a16:creationId xmlns:a16="http://schemas.microsoft.com/office/drawing/2014/main" id="{8383D692-175D-EECA-865D-D13D16728F9C}"/>
              </a:ext>
            </a:extLst>
          </p:cNvPr>
          <p:cNvSpPr txBox="1">
            <a:spLocks/>
          </p:cNvSpPr>
          <p:nvPr/>
        </p:nvSpPr>
        <p:spPr>
          <a:xfrm>
            <a:off x="1480103" y="3426464"/>
            <a:ext cx="2305804" cy="55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Regional administration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Google Shape;166;p32">
            <a:extLst>
              <a:ext uri="{FF2B5EF4-FFF2-40B4-BE49-F238E27FC236}">
                <a16:creationId xmlns:a16="http://schemas.microsoft.com/office/drawing/2014/main" id="{CF44A707-79E9-5922-4892-FB20C277C7EE}"/>
              </a:ext>
            </a:extLst>
          </p:cNvPr>
          <p:cNvSpPr txBox="1">
            <a:spLocks/>
          </p:cNvSpPr>
          <p:nvPr/>
        </p:nvSpPr>
        <p:spPr>
          <a:xfrm>
            <a:off x="5308264" y="3411624"/>
            <a:ext cx="2305804" cy="5585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</a:t>
            </a:r>
          </a:p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governments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A22D92-59F1-7285-0BD7-58A821842641}"/>
              </a:ext>
            </a:extLst>
          </p:cNvPr>
          <p:cNvGrpSpPr>
            <a:grpSpLocks noChangeAspect="1"/>
          </p:cNvGrpSpPr>
          <p:nvPr/>
        </p:nvGrpSpPr>
        <p:grpSpPr>
          <a:xfrm rot="976431">
            <a:off x="2543962" y="2250057"/>
            <a:ext cx="328555" cy="934270"/>
            <a:chOff x="440086" y="3337316"/>
            <a:chExt cx="914400" cy="260017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2739A0-6EBD-F154-EC7F-07A6DF511B24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4077FC9A-A0EF-6DA6-A379-4E0F4976CA03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CE45BE-4456-3DE0-D526-6DBF00F69781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8D5415-B1D5-A712-68DD-E07003CEC525}"/>
              </a:ext>
            </a:extLst>
          </p:cNvPr>
          <p:cNvGrpSpPr>
            <a:grpSpLocks noChangeAspect="1"/>
          </p:cNvGrpSpPr>
          <p:nvPr/>
        </p:nvGrpSpPr>
        <p:grpSpPr>
          <a:xfrm rot="5243189">
            <a:off x="6643804" y="2463977"/>
            <a:ext cx="328555" cy="934270"/>
            <a:chOff x="440086" y="3337316"/>
            <a:chExt cx="914400" cy="260017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B9A6718-0D7A-0A6E-9188-864B1A3E6B67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9CA4125-8A95-9E7B-F76A-217963E8179D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37356C-64F6-073A-10B9-48573D287CB5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014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E0F060D-DEB0-531D-5035-7CDB85BD3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163" y="1865450"/>
            <a:ext cx="2010500" cy="10453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265E10-0755-81A1-FB96-80909D9B9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201" y="1865450"/>
            <a:ext cx="2010500" cy="10453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1A96A9-0C16-B5E4-9255-FA8FC73C4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354" y="1865450"/>
            <a:ext cx="2010500" cy="10453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C61737-838A-1015-D0F2-BA179925F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5992" y="1865450"/>
            <a:ext cx="2010500" cy="1045388"/>
          </a:xfrm>
          <a:prstGeom prst="rect">
            <a:avLst/>
          </a:prstGeom>
        </p:spPr>
      </p:pic>
      <p:sp>
        <p:nvSpPr>
          <p:cNvPr id="30" name="Google Shape;166;p32">
            <a:extLst>
              <a:ext uri="{FF2B5EF4-FFF2-40B4-BE49-F238E27FC236}">
                <a16:creationId xmlns:a16="http://schemas.microsoft.com/office/drawing/2014/main" id="{4D35FFA9-403F-0C3C-934B-A17D9A2CC05B}"/>
              </a:ext>
            </a:extLst>
          </p:cNvPr>
          <p:cNvSpPr txBox="1">
            <a:spLocks/>
          </p:cNvSpPr>
          <p:nvPr/>
        </p:nvSpPr>
        <p:spPr>
          <a:xfrm>
            <a:off x="4820409" y="2999192"/>
            <a:ext cx="1643900" cy="39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Sub-county governments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Google Shape;159;p31">
            <a:extLst>
              <a:ext uri="{FF2B5EF4-FFF2-40B4-BE49-F238E27FC236}">
                <a16:creationId xmlns:a16="http://schemas.microsoft.com/office/drawing/2014/main" id="{4AC819AA-9B0C-AFA9-3959-5CADA7D571F8}"/>
              </a:ext>
            </a:extLst>
          </p:cNvPr>
          <p:cNvSpPr txBox="1">
            <a:spLocks/>
          </p:cNvSpPr>
          <p:nvPr/>
        </p:nvSpPr>
        <p:spPr>
          <a:xfrm>
            <a:off x="491924" y="4534253"/>
            <a:ext cx="3083052" cy="5649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1400">
                <a:solidFill>
                  <a:srgbClr val="1F497D"/>
                </a:solidFill>
                <a:latin typeface="Nevis" panose="02000800000000000000" pitchFamily="2" charset="0"/>
              </a:rPr>
              <a:t>LOCAL PUBLIC SECTOR</a:t>
            </a:r>
          </a:p>
          <a:p>
            <a:r>
              <a:rPr lang="en-US" sz="1400">
                <a:solidFill>
                  <a:srgbClr val="1F497D"/>
                </a:solidFill>
                <a:latin typeface="Nevis" panose="02000800000000000000" pitchFamily="2" charset="0"/>
              </a:rPr>
              <a:t>ALLIANCE</a:t>
            </a:r>
            <a:endParaRPr lang="en-US" sz="1400" dirty="0">
              <a:solidFill>
                <a:srgbClr val="1F497D"/>
              </a:solidFill>
              <a:latin typeface="Nevis" panose="02000800000000000000" pitchFamily="2" charset="0"/>
            </a:endParaRPr>
          </a:p>
        </p:txBody>
      </p:sp>
      <p:grpSp>
        <p:nvGrpSpPr>
          <p:cNvPr id="16" name="Google Shape;5396;p73">
            <a:extLst>
              <a:ext uri="{FF2B5EF4-FFF2-40B4-BE49-F238E27FC236}">
                <a16:creationId xmlns:a16="http://schemas.microsoft.com/office/drawing/2014/main" id="{84A3587D-F88F-1AC5-D12E-08F2B16AE16E}"/>
              </a:ext>
            </a:extLst>
          </p:cNvPr>
          <p:cNvGrpSpPr/>
          <p:nvPr/>
        </p:nvGrpSpPr>
        <p:grpSpPr>
          <a:xfrm>
            <a:off x="127321" y="4624086"/>
            <a:ext cx="341453" cy="338802"/>
            <a:chOff x="1529350" y="258825"/>
            <a:chExt cx="423475" cy="481825"/>
          </a:xfrm>
          <a:solidFill>
            <a:srgbClr val="1F497D"/>
          </a:solidFill>
        </p:grpSpPr>
        <p:sp>
          <p:nvSpPr>
            <p:cNvPr id="17" name="Google Shape;5397;p73">
              <a:extLst>
                <a:ext uri="{FF2B5EF4-FFF2-40B4-BE49-F238E27FC236}">
                  <a16:creationId xmlns:a16="http://schemas.microsoft.com/office/drawing/2014/main" id="{F7ECAFB5-05C4-F127-F216-2EF904B66C04}"/>
                </a:ext>
              </a:extLst>
            </p:cNvPr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F497D"/>
                </a:solidFill>
              </a:endParaRPr>
            </a:p>
          </p:txBody>
        </p:sp>
        <p:sp>
          <p:nvSpPr>
            <p:cNvPr id="18" name="Google Shape;5398;p73">
              <a:extLst>
                <a:ext uri="{FF2B5EF4-FFF2-40B4-BE49-F238E27FC236}">
                  <a16:creationId xmlns:a16="http://schemas.microsoft.com/office/drawing/2014/main" id="{F2B5248C-E9D1-8CB0-9811-35AB2B9B77FC}"/>
                </a:ext>
              </a:extLst>
            </p:cNvPr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1F497D"/>
                </a:solidFill>
              </a:endParaRPr>
            </a:p>
          </p:txBody>
        </p:sp>
      </p:grpSp>
      <p:sp>
        <p:nvSpPr>
          <p:cNvPr id="24" name="Google Shape;166;p32">
            <a:extLst>
              <a:ext uri="{FF2B5EF4-FFF2-40B4-BE49-F238E27FC236}">
                <a16:creationId xmlns:a16="http://schemas.microsoft.com/office/drawing/2014/main" id="{2D40DFBE-25BD-6F35-6117-9632D9E606C7}"/>
              </a:ext>
            </a:extLst>
          </p:cNvPr>
          <p:cNvSpPr txBox="1">
            <a:spLocks/>
          </p:cNvSpPr>
          <p:nvPr/>
        </p:nvSpPr>
        <p:spPr>
          <a:xfrm>
            <a:off x="491924" y="463141"/>
            <a:ext cx="8042848" cy="564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28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Subnational governance institutions</a:t>
            </a:r>
            <a:endParaRPr lang="en-US" sz="28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Google Shape;166;p32">
            <a:extLst>
              <a:ext uri="{FF2B5EF4-FFF2-40B4-BE49-F238E27FC236}">
                <a16:creationId xmlns:a16="http://schemas.microsoft.com/office/drawing/2014/main" id="{8383D692-175D-EECA-865D-D13D16728F9C}"/>
              </a:ext>
            </a:extLst>
          </p:cNvPr>
          <p:cNvSpPr txBox="1">
            <a:spLocks/>
          </p:cNvSpPr>
          <p:nvPr/>
        </p:nvSpPr>
        <p:spPr>
          <a:xfrm>
            <a:off x="575939" y="3018773"/>
            <a:ext cx="1643900" cy="39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</a:t>
            </a:r>
          </a:p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governments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Google Shape;166;p32">
            <a:extLst>
              <a:ext uri="{FF2B5EF4-FFF2-40B4-BE49-F238E27FC236}">
                <a16:creationId xmlns:a16="http://schemas.microsoft.com/office/drawing/2014/main" id="{CF44A707-79E9-5922-4892-FB20C277C7EE}"/>
              </a:ext>
            </a:extLst>
          </p:cNvPr>
          <p:cNvSpPr txBox="1">
            <a:spLocks/>
          </p:cNvSpPr>
          <p:nvPr/>
        </p:nvSpPr>
        <p:spPr>
          <a:xfrm>
            <a:off x="2698174" y="2999192"/>
            <a:ext cx="1643900" cy="39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County governments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1A22D92-59F1-7285-0BD7-58A821842641}"/>
              </a:ext>
            </a:extLst>
          </p:cNvPr>
          <p:cNvGrpSpPr>
            <a:grpSpLocks noChangeAspect="1"/>
          </p:cNvGrpSpPr>
          <p:nvPr/>
        </p:nvGrpSpPr>
        <p:grpSpPr>
          <a:xfrm rot="5243189">
            <a:off x="1492943" y="2440313"/>
            <a:ext cx="231082" cy="657098"/>
            <a:chOff x="440086" y="3337316"/>
            <a:chExt cx="914400" cy="260017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12739A0-6EBD-F154-EC7F-07A6DF511B24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4077FC9A-A0EF-6DA6-A379-4E0F4976CA03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CE45BE-4456-3DE0-D526-6DBF00F69781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48D5415-B1D5-A712-68DD-E07003CEC525}"/>
              </a:ext>
            </a:extLst>
          </p:cNvPr>
          <p:cNvGrpSpPr>
            <a:grpSpLocks noChangeAspect="1"/>
          </p:cNvGrpSpPr>
          <p:nvPr/>
        </p:nvGrpSpPr>
        <p:grpSpPr>
          <a:xfrm rot="5243189">
            <a:off x="3617370" y="2432705"/>
            <a:ext cx="231082" cy="657098"/>
            <a:chOff x="440086" y="3337316"/>
            <a:chExt cx="914400" cy="260017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B9A6718-0D7A-0A6E-9188-864B1A3E6B67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E9CA4125-8A95-9E7B-F76A-217963E8179D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737356C-64F6-073A-10B9-48573D287CB5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0DBDF2D-DFD8-B50A-22DE-6B1FF3F9760C}"/>
              </a:ext>
            </a:extLst>
          </p:cNvPr>
          <p:cNvGrpSpPr>
            <a:grpSpLocks noChangeAspect="1"/>
          </p:cNvGrpSpPr>
          <p:nvPr/>
        </p:nvGrpSpPr>
        <p:grpSpPr>
          <a:xfrm rot="5243189">
            <a:off x="5740058" y="2438228"/>
            <a:ext cx="231082" cy="657098"/>
            <a:chOff x="440086" y="3337316"/>
            <a:chExt cx="914400" cy="2600172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4E4B45B-E3F3-5123-428A-4F3EF5ECCB8A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F8A34A23-E0AB-AEDF-C99F-C7E7D1192FA2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9D9D855B-3384-6FD5-D7B7-DFE4E8236BAC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4" name="Google Shape;166;p32">
            <a:extLst>
              <a:ext uri="{FF2B5EF4-FFF2-40B4-BE49-F238E27FC236}">
                <a16:creationId xmlns:a16="http://schemas.microsoft.com/office/drawing/2014/main" id="{9262FE71-00DB-84C9-6F43-655FAA50AB66}"/>
              </a:ext>
            </a:extLst>
          </p:cNvPr>
          <p:cNvSpPr txBox="1">
            <a:spLocks/>
          </p:cNvSpPr>
          <p:nvPr/>
        </p:nvSpPr>
        <p:spPr>
          <a:xfrm>
            <a:off x="6943286" y="3003674"/>
            <a:ext cx="1643900" cy="39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Tx/>
              <a:buFontTx/>
            </a:pPr>
            <a:r>
              <a:rPr lang="en-US" sz="1600" b="1">
                <a:solidFill>
                  <a:srgbClr val="1F497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district  governments</a:t>
            </a:r>
            <a:endParaRPr lang="en-US" sz="1600" b="1" dirty="0">
              <a:solidFill>
                <a:srgbClr val="1F497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96D2B8-EA0E-74ED-878F-BEC172B38A74}"/>
              </a:ext>
            </a:extLst>
          </p:cNvPr>
          <p:cNvGrpSpPr>
            <a:grpSpLocks noChangeAspect="1"/>
          </p:cNvGrpSpPr>
          <p:nvPr/>
        </p:nvGrpSpPr>
        <p:grpSpPr>
          <a:xfrm rot="3045406">
            <a:off x="7827161" y="2315683"/>
            <a:ext cx="231082" cy="657098"/>
            <a:chOff x="440086" y="3337316"/>
            <a:chExt cx="914400" cy="26001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87AC8C5-CA13-0457-905F-8332CD0444D2}"/>
                </a:ext>
              </a:extLst>
            </p:cNvPr>
            <p:cNvSpPr/>
            <p:nvPr/>
          </p:nvSpPr>
          <p:spPr>
            <a:xfrm>
              <a:off x="440086" y="5023088"/>
              <a:ext cx="914400" cy="914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E80136A1-42B4-8B5F-B321-71FD7F5AE5AC}"/>
                </a:ext>
              </a:extLst>
            </p:cNvPr>
            <p:cNvSpPr/>
            <p:nvPr/>
          </p:nvSpPr>
          <p:spPr>
            <a:xfrm>
              <a:off x="454755" y="3337316"/>
              <a:ext cx="885061" cy="2017058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64A6691-F182-CD33-F3AC-877DC93ACF80}"/>
                </a:ext>
              </a:extLst>
            </p:cNvPr>
            <p:cNvSpPr/>
            <p:nvPr/>
          </p:nvSpPr>
          <p:spPr>
            <a:xfrm>
              <a:off x="668685" y="52516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endParaRPr lang="en-US" sz="1350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9957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8EB8BCC-E338-92E3-D23E-1623BA8704CA}"/>
              </a:ext>
            </a:extLst>
          </p:cNvPr>
          <p:cNvSpPr/>
          <p:nvPr/>
        </p:nvSpPr>
        <p:spPr>
          <a:xfrm>
            <a:off x="381964" y="416688"/>
            <a:ext cx="8380072" cy="44331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       Hex code color scheme to indicate different subnational governance institutions:</a:t>
            </a: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78AF1-6B33-BB49-EFC4-F683FA8DFDB5}"/>
              </a:ext>
            </a:extLst>
          </p:cNvPr>
          <p:cNvSpPr txBox="1"/>
          <p:nvPr/>
        </p:nvSpPr>
        <p:spPr>
          <a:xfrm>
            <a:off x="2112380" y="1203767"/>
            <a:ext cx="664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3561"/>
                </a:solidFill>
              </a:rPr>
              <a:t>#A72525 – Devolved subnat. governments with extensive powers and functions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81380-C275-9651-7F2E-2B2350680557}"/>
              </a:ext>
            </a:extLst>
          </p:cNvPr>
          <p:cNvSpPr txBox="1"/>
          <p:nvPr/>
        </p:nvSpPr>
        <p:spPr>
          <a:xfrm>
            <a:off x="2112380" y="1803789"/>
            <a:ext cx="65686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3561"/>
                </a:solidFill>
              </a:rPr>
              <a:t>#FDA751 – Devolved subnat. governments with limited powers or 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0FC2D0-1691-2BBB-629A-2BD650E83F0D}"/>
              </a:ext>
            </a:extLst>
          </p:cNvPr>
          <p:cNvSpPr txBox="1"/>
          <p:nvPr/>
        </p:nvSpPr>
        <p:spPr>
          <a:xfrm>
            <a:off x="2112380" y="2424854"/>
            <a:ext cx="645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3561"/>
                </a:solidFill>
              </a:rPr>
              <a:t>#E2D05D – Hybrid subnational governance institutions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782F83-815D-DBD6-6517-61C03C24FCB4}"/>
              </a:ext>
            </a:extLst>
          </p:cNvPr>
          <p:cNvSpPr txBox="1"/>
          <p:nvPr/>
        </p:nvSpPr>
        <p:spPr>
          <a:xfrm>
            <a:off x="2147103" y="3042091"/>
            <a:ext cx="6452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1C3561"/>
                </a:solidFill>
              </a:rPr>
              <a:t>#2E5496 – Non-devolved subnational governance institutions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31319-77D9-7B1E-1921-A5B1C4F56372}"/>
              </a:ext>
            </a:extLst>
          </p:cNvPr>
          <p:cNvSpPr/>
          <p:nvPr/>
        </p:nvSpPr>
        <p:spPr>
          <a:xfrm>
            <a:off x="670606" y="2987065"/>
            <a:ext cx="1314451" cy="452825"/>
          </a:xfrm>
          <a:prstGeom prst="rect">
            <a:avLst/>
          </a:prstGeom>
          <a:solidFill>
            <a:srgbClr val="2E54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</a:rPr>
              <a:t>1/2/3 –</a:t>
            </a:r>
          </a:p>
          <a:p>
            <a:pPr algn="ctr" defTabSz="685800">
              <a:buClrTx/>
              <a:defRPr/>
            </a:pPr>
            <a:r>
              <a:rPr lang="en-US" sz="1100" b="1" kern="1200">
                <a:solidFill>
                  <a:prstClr val="white"/>
                </a:solidFill>
                <a:latin typeface="Calibri" panose="020F0502020204030204"/>
              </a:rPr>
              <a:t>Non-devolved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155D2D-B60C-6997-9C0A-8E8B504C4D64}"/>
              </a:ext>
            </a:extLst>
          </p:cNvPr>
          <p:cNvSpPr/>
          <p:nvPr/>
        </p:nvSpPr>
        <p:spPr>
          <a:xfrm>
            <a:off x="672389" y="2350782"/>
            <a:ext cx="1314451" cy="452825"/>
          </a:xfrm>
          <a:prstGeom prst="rect">
            <a:avLst/>
          </a:prstGeom>
          <a:solidFill>
            <a:srgbClr val="E2D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black"/>
                </a:solidFill>
                <a:latin typeface="Calibri" panose="020F0502020204030204"/>
              </a:rPr>
              <a:t>4 – Hybrid institution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C8B869-E5BD-596F-B6A2-88940FC48D9B}"/>
              </a:ext>
            </a:extLst>
          </p:cNvPr>
          <p:cNvSpPr/>
          <p:nvPr/>
        </p:nvSpPr>
        <p:spPr>
          <a:xfrm>
            <a:off x="670606" y="1740520"/>
            <a:ext cx="1314451" cy="452825"/>
          </a:xfrm>
          <a:prstGeom prst="rect">
            <a:avLst/>
          </a:prstGeom>
          <a:solidFill>
            <a:srgbClr val="FDA7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schemeClr val="tx1">
                    <a:lumMod val="50000"/>
                  </a:schemeClr>
                </a:solidFill>
                <a:latin typeface="Calibri" panose="020F0502020204030204"/>
              </a:rPr>
              <a:t>5 Limited Devolution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5A12EE-CA86-F230-4B43-5868FFA88675}"/>
              </a:ext>
            </a:extLst>
          </p:cNvPr>
          <p:cNvSpPr/>
          <p:nvPr/>
        </p:nvSpPr>
        <p:spPr>
          <a:xfrm>
            <a:off x="672390" y="1124339"/>
            <a:ext cx="1314451" cy="452825"/>
          </a:xfrm>
          <a:prstGeom prst="rect">
            <a:avLst/>
          </a:prstGeom>
          <a:solidFill>
            <a:srgbClr val="A725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Calibri" panose="020F0502020204030204"/>
              </a:rPr>
              <a:t>6 – Extensive Devolution</a:t>
            </a:r>
          </a:p>
        </p:txBody>
      </p:sp>
    </p:spTree>
    <p:extLst>
      <p:ext uri="{BB962C8B-B14F-4D97-AF65-F5344CB8AC3E}">
        <p14:creationId xmlns:p14="http://schemas.microsoft.com/office/powerpoint/2010/main" val="80587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3A96D-5AE9-9CF8-0281-FE34474AC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893738"/>
            <a:ext cx="7717500" cy="1133042"/>
          </a:xfrm>
        </p:spPr>
        <p:txBody>
          <a:bodyPr/>
          <a:lstStyle/>
          <a:p>
            <a:pPr algn="ctr"/>
            <a:r>
              <a:rPr lang="en-US"/>
              <a:t>Sample diagrams of</a:t>
            </a:r>
            <a:br>
              <a:rPr lang="en-US"/>
            </a:br>
            <a:r>
              <a:rPr lang="en-US"/>
              <a:t>territorial-administrative structures</a:t>
            </a:r>
          </a:p>
        </p:txBody>
      </p:sp>
    </p:spTree>
    <p:extLst>
      <p:ext uri="{BB962C8B-B14F-4D97-AF65-F5344CB8AC3E}">
        <p14:creationId xmlns:p14="http://schemas.microsoft.com/office/powerpoint/2010/main" val="281410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E07C86-5793-3731-9D8B-005302A6C8D7}"/>
              </a:ext>
            </a:extLst>
          </p:cNvPr>
          <p:cNvSpPr/>
          <p:nvPr/>
        </p:nvSpPr>
        <p:spPr>
          <a:xfrm>
            <a:off x="379069" y="2524913"/>
            <a:ext cx="8380072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Local level</a:t>
            </a:r>
          </a:p>
          <a:p>
            <a:pPr defTabSz="914378"/>
            <a:r>
              <a:rPr lang="en-US" sz="1200">
                <a:solidFill>
                  <a:srgbClr val="434343">
                    <a:lumMod val="50000"/>
                  </a:srgbClr>
                </a:solidFill>
                <a:latin typeface="Arial"/>
              </a:rPr>
              <a:t> </a:t>
            </a:r>
          </a:p>
          <a:p>
            <a:pPr defTabSz="914378"/>
            <a:endParaRPr lang="en-US" i="1">
              <a:solidFill>
                <a:srgbClr val="43434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4F6A0-24B7-B9EC-923E-90A88FEF368A}"/>
              </a:ext>
            </a:extLst>
          </p:cNvPr>
          <p:cNvSpPr/>
          <p:nvPr/>
        </p:nvSpPr>
        <p:spPr>
          <a:xfrm>
            <a:off x="379070" y="1666544"/>
            <a:ext cx="8385859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Central level</a:t>
            </a:r>
          </a:p>
          <a:p>
            <a:pPr defTabSz="914378"/>
            <a:endParaRPr lang="en-US" i="1">
              <a:solidFill>
                <a:srgbClr val="43434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3FE07-77FA-0B84-E6E8-C8633BA26EDC}"/>
              </a:ext>
            </a:extLst>
          </p:cNvPr>
          <p:cNvSpPr/>
          <p:nvPr/>
        </p:nvSpPr>
        <p:spPr>
          <a:xfrm>
            <a:off x="1941652" y="1830696"/>
            <a:ext cx="6400800" cy="54979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Central government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4D1F9-F2F4-40BE-156F-904F829092FA}"/>
              </a:ext>
            </a:extLst>
          </p:cNvPr>
          <p:cNvSpPr/>
          <p:nvPr/>
        </p:nvSpPr>
        <p:spPr>
          <a:xfrm>
            <a:off x="1941652" y="2660456"/>
            <a:ext cx="6400800" cy="549798"/>
          </a:xfrm>
          <a:prstGeom prst="rect">
            <a:avLst/>
          </a:prstGeom>
          <a:solidFill>
            <a:srgbClr val="A72525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Municipalities (n)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82990E7-2066-E87E-0EAA-A1857DBAF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871" y="3478578"/>
            <a:ext cx="525270" cy="350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99DA16F3-2C40-7C10-4CB9-3A4946A70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69" y="3444514"/>
            <a:ext cx="2091538" cy="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0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9AC3C6-2C60-F333-E64E-1A079997B8A8}"/>
              </a:ext>
            </a:extLst>
          </p:cNvPr>
          <p:cNvSpPr/>
          <p:nvPr/>
        </p:nvSpPr>
        <p:spPr>
          <a:xfrm>
            <a:off x="381964" y="2991065"/>
            <a:ext cx="8380072" cy="948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Local level</a:t>
            </a:r>
          </a:p>
          <a:p>
            <a:pPr defTabSz="914378"/>
            <a:r>
              <a:rPr lang="en-US" sz="1200">
                <a:solidFill>
                  <a:srgbClr val="434343">
                    <a:lumMod val="50000"/>
                  </a:srgbClr>
                </a:solidFill>
                <a:latin typeface="Arial"/>
              </a:rPr>
              <a:t> </a:t>
            </a: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07C86-5793-3731-9D8B-005302A6C8D7}"/>
              </a:ext>
            </a:extLst>
          </p:cNvPr>
          <p:cNvSpPr/>
          <p:nvPr/>
        </p:nvSpPr>
        <p:spPr>
          <a:xfrm>
            <a:off x="381964" y="2137161"/>
            <a:ext cx="8380072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Regional level</a:t>
            </a:r>
          </a:p>
          <a:p>
            <a:pPr defTabSz="914378"/>
            <a:r>
              <a:rPr lang="en-US" sz="1200">
                <a:solidFill>
                  <a:srgbClr val="434343">
                    <a:lumMod val="5000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4F6A0-24B7-B9EC-923E-90A88FEF368A}"/>
              </a:ext>
            </a:extLst>
          </p:cNvPr>
          <p:cNvSpPr/>
          <p:nvPr/>
        </p:nvSpPr>
        <p:spPr>
          <a:xfrm>
            <a:off x="381965" y="1278792"/>
            <a:ext cx="8385859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Central level</a:t>
            </a:r>
          </a:p>
          <a:p>
            <a:pPr defTabSz="914378"/>
            <a:endParaRPr lang="en-US" i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3FE07-77FA-0B84-E6E8-C8633BA26EDC}"/>
              </a:ext>
            </a:extLst>
          </p:cNvPr>
          <p:cNvSpPr/>
          <p:nvPr/>
        </p:nvSpPr>
        <p:spPr>
          <a:xfrm>
            <a:off x="1944547" y="1442944"/>
            <a:ext cx="6400800" cy="54979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Central government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4D1F9-F2F4-40BE-156F-904F829092FA}"/>
              </a:ext>
            </a:extLst>
          </p:cNvPr>
          <p:cNvSpPr/>
          <p:nvPr/>
        </p:nvSpPr>
        <p:spPr>
          <a:xfrm>
            <a:off x="1944547" y="2272704"/>
            <a:ext cx="6400800" cy="549798"/>
          </a:xfrm>
          <a:prstGeom prst="rect">
            <a:avLst/>
          </a:prstGeom>
          <a:solidFill>
            <a:srgbClr val="E2D05D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chemeClr val="accent2"/>
                </a:solidFill>
                <a:latin typeface="Arial"/>
              </a:rPr>
              <a:t>Regional administrations 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5AB4E-51AC-0D6E-9C5E-CD3C993BB4F1}"/>
              </a:ext>
            </a:extLst>
          </p:cNvPr>
          <p:cNvSpPr/>
          <p:nvPr/>
        </p:nvSpPr>
        <p:spPr>
          <a:xfrm>
            <a:off x="1944546" y="3233073"/>
            <a:ext cx="6400800" cy="549798"/>
          </a:xfrm>
          <a:prstGeom prst="rect">
            <a:avLst/>
          </a:prstGeom>
          <a:solidFill>
            <a:srgbClr val="FDA75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chemeClr val="tx1">
                    <a:lumMod val="50000"/>
                  </a:schemeClr>
                </a:solidFill>
                <a:latin typeface="Arial"/>
              </a:rPr>
              <a:t>Local government authorities (o)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474B1EC-9C76-A9EE-455A-E1D7F94E7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83" y="4024090"/>
            <a:ext cx="525270" cy="350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FB13978C-4E21-3E96-7C4E-ED045AF86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4" y="4024090"/>
            <a:ext cx="2091538" cy="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0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9AC3C6-2C60-F333-E64E-1A079997B8A8}"/>
              </a:ext>
            </a:extLst>
          </p:cNvPr>
          <p:cNvSpPr/>
          <p:nvPr/>
        </p:nvSpPr>
        <p:spPr>
          <a:xfrm>
            <a:off x="381964" y="2397545"/>
            <a:ext cx="8380072" cy="948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Local level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endParaRPr kumimoji="0" lang="en-US" sz="1400" i="0" u="none" strike="noStrike" kern="0" cap="none" spc="0" normalizeH="0" baseline="0" noProof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07C86-5793-3731-9D8B-005302A6C8D7}"/>
              </a:ext>
            </a:extLst>
          </p:cNvPr>
          <p:cNvSpPr/>
          <p:nvPr/>
        </p:nvSpPr>
        <p:spPr>
          <a:xfrm>
            <a:off x="381964" y="1543641"/>
            <a:ext cx="8380072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Regional level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1" u="none" strike="noStrike" kern="0" cap="none" spc="0" normalizeH="0" baseline="0" noProof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4F6A0-24B7-B9EC-923E-90A88FEF368A}"/>
              </a:ext>
            </a:extLst>
          </p:cNvPr>
          <p:cNvSpPr/>
          <p:nvPr/>
        </p:nvSpPr>
        <p:spPr>
          <a:xfrm>
            <a:off x="381965" y="685272"/>
            <a:ext cx="8385859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National level</a:t>
            </a:r>
            <a:endParaRPr kumimoji="0" lang="en-US" b="0" i="1" u="none" strike="noStrike" kern="0" cap="none" spc="0" normalizeH="0" baseline="0" noProof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3FE07-77FA-0B84-E6E8-C8633BA26EDC}"/>
              </a:ext>
            </a:extLst>
          </p:cNvPr>
          <p:cNvSpPr/>
          <p:nvPr/>
        </p:nvSpPr>
        <p:spPr>
          <a:xfrm>
            <a:off x="2008205" y="849424"/>
            <a:ext cx="5411164" cy="54979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National government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4D1F9-F2F4-40BE-156F-904F829092FA}"/>
              </a:ext>
            </a:extLst>
          </p:cNvPr>
          <p:cNvSpPr/>
          <p:nvPr/>
        </p:nvSpPr>
        <p:spPr>
          <a:xfrm>
            <a:off x="2008205" y="1679184"/>
            <a:ext cx="5416952" cy="549798"/>
          </a:xfrm>
          <a:prstGeom prst="rect">
            <a:avLst/>
          </a:prstGeom>
          <a:solidFill>
            <a:srgbClr val="E2D05D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Provinces (9)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5AB4E-51AC-0D6E-9C5E-CD3C993BB4F1}"/>
              </a:ext>
            </a:extLst>
          </p:cNvPr>
          <p:cNvSpPr/>
          <p:nvPr/>
        </p:nvSpPr>
        <p:spPr>
          <a:xfrm>
            <a:off x="2008204" y="2639553"/>
            <a:ext cx="3397173" cy="549798"/>
          </a:xfrm>
          <a:prstGeom prst="rect">
            <a:avLst/>
          </a:prstGeom>
          <a:solidFill>
            <a:srgbClr val="FDA75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District (o)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2677FF-E74C-B0B5-0125-93C0BEBB44A3}"/>
              </a:ext>
            </a:extLst>
          </p:cNvPr>
          <p:cNvSpPr/>
          <p:nvPr/>
        </p:nvSpPr>
        <p:spPr>
          <a:xfrm>
            <a:off x="381964" y="3371968"/>
            <a:ext cx="8380072" cy="948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Lower-local level 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i="0" u="none" strike="noStrike" kern="0" cap="none" spc="0" normalizeH="0" baseline="0" noProof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434343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6E2B78-9FC0-6EFE-3443-59D33CBCD75B}"/>
              </a:ext>
            </a:extLst>
          </p:cNvPr>
          <p:cNvSpPr/>
          <p:nvPr/>
        </p:nvSpPr>
        <p:spPr>
          <a:xfrm>
            <a:off x="2008204" y="3613976"/>
            <a:ext cx="3397173" cy="549798"/>
          </a:xfrm>
          <a:prstGeom prst="rect">
            <a:avLst/>
          </a:prstGeom>
          <a:solidFill>
            <a:srgbClr val="FDA75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Village governments (q)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C3016-7185-7616-9649-7A27752CA719}"/>
              </a:ext>
            </a:extLst>
          </p:cNvPr>
          <p:cNvSpPr/>
          <p:nvPr/>
        </p:nvSpPr>
        <p:spPr>
          <a:xfrm>
            <a:off x="7500394" y="1671405"/>
            <a:ext cx="1186404" cy="5497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>
                    <a:lumMod val="50000"/>
                  </a:schemeClr>
                </a:solidFill>
              </a:rPr>
              <a:t>Autonom. Region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19D8A2-2D59-5A72-2C2B-F31CF184361E}"/>
              </a:ext>
            </a:extLst>
          </p:cNvPr>
          <p:cNvSpPr/>
          <p:nvPr/>
        </p:nvSpPr>
        <p:spPr>
          <a:xfrm>
            <a:off x="5488326" y="2639553"/>
            <a:ext cx="1931044" cy="549798"/>
          </a:xfrm>
          <a:prstGeom prst="rect">
            <a:avLst/>
          </a:prstGeom>
          <a:solidFill>
            <a:srgbClr val="FDA75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Urban authorities (p)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56037519-80BF-37F9-4B0A-BE696B602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66" y="4440347"/>
            <a:ext cx="525270" cy="350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5DC2BBDE-5633-2D58-E7A4-38C0EFDFD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4" y="4405782"/>
            <a:ext cx="2091538" cy="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32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9AC3C6-2C60-F333-E64E-1A079997B8A8}"/>
              </a:ext>
            </a:extLst>
          </p:cNvPr>
          <p:cNvSpPr/>
          <p:nvPr/>
        </p:nvSpPr>
        <p:spPr>
          <a:xfrm>
            <a:off x="381964" y="2991065"/>
            <a:ext cx="8380072" cy="948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Local level</a:t>
            </a:r>
          </a:p>
          <a:p>
            <a:pPr defTabSz="914378"/>
            <a:r>
              <a:rPr lang="en-US" sz="1200">
                <a:solidFill>
                  <a:srgbClr val="434343">
                    <a:lumMod val="50000"/>
                  </a:srgbClr>
                </a:solidFill>
                <a:latin typeface="Arial"/>
              </a:rPr>
              <a:t> </a:t>
            </a: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07C86-5793-3731-9D8B-005302A6C8D7}"/>
              </a:ext>
            </a:extLst>
          </p:cNvPr>
          <p:cNvSpPr/>
          <p:nvPr/>
        </p:nvSpPr>
        <p:spPr>
          <a:xfrm>
            <a:off x="381964" y="2137161"/>
            <a:ext cx="8380072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Regional level</a:t>
            </a:r>
          </a:p>
          <a:p>
            <a:pPr defTabSz="914378"/>
            <a:r>
              <a:rPr lang="en-US" sz="1200">
                <a:solidFill>
                  <a:srgbClr val="434343">
                    <a:lumMod val="50000"/>
                  </a:srgbClr>
                </a:solidFill>
                <a:latin typeface="Arial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4F6A0-24B7-B9EC-923E-90A88FEF368A}"/>
              </a:ext>
            </a:extLst>
          </p:cNvPr>
          <p:cNvSpPr/>
          <p:nvPr/>
        </p:nvSpPr>
        <p:spPr>
          <a:xfrm>
            <a:off x="381965" y="1278792"/>
            <a:ext cx="8385859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Central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3FE07-77FA-0B84-E6E8-C8633BA26EDC}"/>
              </a:ext>
            </a:extLst>
          </p:cNvPr>
          <p:cNvSpPr/>
          <p:nvPr/>
        </p:nvSpPr>
        <p:spPr>
          <a:xfrm>
            <a:off x="1944547" y="1442944"/>
            <a:ext cx="6400800" cy="54979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Central government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24D1F9-F2F4-40BE-156F-904F829092FA}"/>
              </a:ext>
            </a:extLst>
          </p:cNvPr>
          <p:cNvSpPr/>
          <p:nvPr/>
        </p:nvSpPr>
        <p:spPr>
          <a:xfrm>
            <a:off x="1944547" y="2272704"/>
            <a:ext cx="3154680" cy="549798"/>
          </a:xfrm>
          <a:prstGeom prst="rect">
            <a:avLst/>
          </a:prstGeom>
          <a:solidFill>
            <a:srgbClr val="A72525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Regional governments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5AB4E-51AC-0D6E-9C5E-CD3C993BB4F1}"/>
              </a:ext>
            </a:extLst>
          </p:cNvPr>
          <p:cNvSpPr/>
          <p:nvPr/>
        </p:nvSpPr>
        <p:spPr>
          <a:xfrm>
            <a:off x="1944545" y="3233073"/>
            <a:ext cx="3154679" cy="549798"/>
          </a:xfrm>
          <a:prstGeom prst="rect">
            <a:avLst/>
          </a:prstGeom>
          <a:solidFill>
            <a:srgbClr val="A72525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Local governments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DBC755-1927-5C0A-17F8-ED37A22D8816}"/>
              </a:ext>
            </a:extLst>
          </p:cNvPr>
          <p:cNvSpPr/>
          <p:nvPr/>
        </p:nvSpPr>
        <p:spPr>
          <a:xfrm>
            <a:off x="5190667" y="3233073"/>
            <a:ext cx="3154680" cy="549798"/>
          </a:xfrm>
          <a:prstGeom prst="rect">
            <a:avLst/>
          </a:prstGeom>
          <a:solidFill>
            <a:srgbClr val="2E549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Local administration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1F547-92D4-9EB5-AE60-76C17528667F}"/>
              </a:ext>
            </a:extLst>
          </p:cNvPr>
          <p:cNvSpPr/>
          <p:nvPr/>
        </p:nvSpPr>
        <p:spPr>
          <a:xfrm>
            <a:off x="5190667" y="2272704"/>
            <a:ext cx="3154680" cy="549798"/>
          </a:xfrm>
          <a:prstGeom prst="rect">
            <a:avLst/>
          </a:prstGeom>
          <a:solidFill>
            <a:srgbClr val="2E549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Regional administration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8CA9300-1103-7B63-3390-4026F85FB4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66" y="4024879"/>
            <a:ext cx="525270" cy="350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AF55E260-C13F-24AC-FA4A-CD8E7AE6D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4" y="4024879"/>
            <a:ext cx="2091538" cy="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9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9AC3C6-2C60-F333-E64E-1A079997B8A8}"/>
              </a:ext>
            </a:extLst>
          </p:cNvPr>
          <p:cNvSpPr/>
          <p:nvPr/>
        </p:nvSpPr>
        <p:spPr>
          <a:xfrm>
            <a:off x="381964" y="2991065"/>
            <a:ext cx="8380072" cy="9487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Second-level</a:t>
            </a:r>
          </a:p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subdivision</a:t>
            </a: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  <a:p>
            <a:pPr defTabSz="914378"/>
            <a:endParaRPr lang="en-US" b="1">
              <a:solidFill>
                <a:srgbClr val="434343">
                  <a:lumMod val="50000"/>
                </a:srgbClr>
              </a:solid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07C86-5793-3731-9D8B-005302A6C8D7}"/>
              </a:ext>
            </a:extLst>
          </p:cNvPr>
          <p:cNvSpPr/>
          <p:nvPr/>
        </p:nvSpPr>
        <p:spPr>
          <a:xfrm>
            <a:off x="381964" y="2137161"/>
            <a:ext cx="8380072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Primary</a:t>
            </a:r>
          </a:p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subdivision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64F6A0-24B7-B9EC-923E-90A88FEF368A}"/>
              </a:ext>
            </a:extLst>
          </p:cNvPr>
          <p:cNvSpPr/>
          <p:nvPr/>
        </p:nvSpPr>
        <p:spPr>
          <a:xfrm>
            <a:off x="381965" y="1278792"/>
            <a:ext cx="8385859" cy="8181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914378"/>
            <a:r>
              <a:rPr lang="en-US" b="1">
                <a:solidFill>
                  <a:srgbClr val="434343">
                    <a:lumMod val="50000"/>
                  </a:srgbClr>
                </a:solidFill>
                <a:latin typeface="Arial"/>
              </a:rPr>
              <a:t>National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3FE07-77FA-0B84-E6E8-C8633BA26EDC}"/>
              </a:ext>
            </a:extLst>
          </p:cNvPr>
          <p:cNvSpPr/>
          <p:nvPr/>
        </p:nvSpPr>
        <p:spPr>
          <a:xfrm>
            <a:off x="1944547" y="1442944"/>
            <a:ext cx="6400800" cy="549798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Central government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85AB4E-51AC-0D6E-9C5E-CD3C993BB4F1}"/>
              </a:ext>
            </a:extLst>
          </p:cNvPr>
          <p:cNvSpPr/>
          <p:nvPr/>
        </p:nvSpPr>
        <p:spPr>
          <a:xfrm>
            <a:off x="5355606" y="3190528"/>
            <a:ext cx="1097280" cy="549798"/>
          </a:xfrm>
          <a:prstGeom prst="rect">
            <a:avLst/>
          </a:prstGeom>
          <a:solidFill>
            <a:srgbClr val="A72525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sz="1100" b="1">
                <a:solidFill>
                  <a:srgbClr val="FFFFFF"/>
                </a:solidFill>
                <a:latin typeface="Arial"/>
              </a:rPr>
              <a:t>Municipal</a:t>
            </a:r>
          </a:p>
          <a:p>
            <a:pPr algn="ctr" defTabSz="914378"/>
            <a:r>
              <a:rPr lang="en-US" sz="1100" b="1">
                <a:solidFill>
                  <a:srgbClr val="FFFFFF"/>
                </a:solidFill>
                <a:latin typeface="Arial"/>
              </a:rPr>
              <a:t>govern.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DBC755-1927-5C0A-17F8-ED37A22D8816}"/>
              </a:ext>
            </a:extLst>
          </p:cNvPr>
          <p:cNvSpPr/>
          <p:nvPr/>
        </p:nvSpPr>
        <p:spPr>
          <a:xfrm>
            <a:off x="1944546" y="3190528"/>
            <a:ext cx="3333510" cy="549798"/>
          </a:xfrm>
          <a:prstGeom prst="rect">
            <a:avLst/>
          </a:prstGeom>
          <a:solidFill>
            <a:srgbClr val="2E549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Rural district administration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11F547-92D4-9EB5-AE60-76C17528667F}"/>
              </a:ext>
            </a:extLst>
          </p:cNvPr>
          <p:cNvSpPr/>
          <p:nvPr/>
        </p:nvSpPr>
        <p:spPr>
          <a:xfrm>
            <a:off x="1944546" y="2283555"/>
            <a:ext cx="4508340" cy="549798"/>
          </a:xfrm>
          <a:prstGeom prst="rect">
            <a:avLst/>
          </a:prstGeom>
          <a:solidFill>
            <a:srgbClr val="2E549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Regional administration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A291A2-CAAB-39D8-8435-2B9F063BBDDE}"/>
              </a:ext>
            </a:extLst>
          </p:cNvPr>
          <p:cNvSpPr/>
          <p:nvPr/>
        </p:nvSpPr>
        <p:spPr>
          <a:xfrm>
            <a:off x="6516547" y="2283555"/>
            <a:ext cx="1828800" cy="549798"/>
          </a:xfrm>
          <a:prstGeom prst="rect">
            <a:avLst/>
          </a:prstGeom>
          <a:solidFill>
            <a:srgbClr val="A72525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/>
            <a:r>
              <a:rPr lang="en-US" b="1">
                <a:solidFill>
                  <a:srgbClr val="FFFFFF"/>
                </a:solidFill>
                <a:latin typeface="Arial"/>
              </a:rPr>
              <a:t>Metropolitan corporations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950D9F1-F68E-EE64-5CA9-B6B723AA7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766" y="4034162"/>
            <a:ext cx="525270" cy="3501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blue and grey text on a black background&#10;&#10;Description automatically generated">
            <a:extLst>
              <a:ext uri="{FF2B5EF4-FFF2-40B4-BE49-F238E27FC236}">
                <a16:creationId xmlns:a16="http://schemas.microsoft.com/office/drawing/2014/main" id="{8BCC7ADE-02D2-6844-22BD-A3F33404A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64" y="4034162"/>
            <a:ext cx="2091538" cy="41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70186"/>
      </p:ext>
    </p:extLst>
  </p:cSld>
  <p:clrMapOvr>
    <a:masterClrMapping/>
  </p:clrMapOvr>
</p:sld>
</file>

<file path=ppt/theme/theme1.xml><?xml version="1.0" encoding="utf-8"?>
<a:theme xmlns:a="http://schemas.openxmlformats.org/drawingml/2006/main" name="Sales Meeting by Slidesgo">
  <a:themeElements>
    <a:clrScheme name="Custom 3">
      <a:dk1>
        <a:srgbClr val="5F5F5F"/>
      </a:dk1>
      <a:lt1>
        <a:srgbClr val="FFFFFF"/>
      </a:lt1>
      <a:dk2>
        <a:srgbClr val="1F497D"/>
      </a:dk2>
      <a:lt2>
        <a:srgbClr val="5F5F5F"/>
      </a:lt2>
      <a:accent1>
        <a:srgbClr val="1F497D"/>
      </a:accent1>
      <a:accent2>
        <a:srgbClr val="212121"/>
      </a:accent2>
      <a:accent3>
        <a:srgbClr val="1F497D"/>
      </a:accent3>
      <a:accent4>
        <a:srgbClr val="212121"/>
      </a:accent4>
      <a:accent5>
        <a:srgbClr val="1F497D"/>
      </a:accent5>
      <a:accent6>
        <a:srgbClr val="434343"/>
      </a:accent6>
      <a:hlink>
        <a:srgbClr val="FFFFF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ales Meeting by Slidesgo">
  <a:themeElements>
    <a:clrScheme name="Custom 3">
      <a:dk1>
        <a:srgbClr val="5F5F5F"/>
      </a:dk1>
      <a:lt1>
        <a:srgbClr val="FFFFFF"/>
      </a:lt1>
      <a:dk2>
        <a:srgbClr val="1F497D"/>
      </a:dk2>
      <a:lt2>
        <a:srgbClr val="5F5F5F"/>
      </a:lt2>
      <a:accent1>
        <a:srgbClr val="1F497D"/>
      </a:accent1>
      <a:accent2>
        <a:srgbClr val="212121"/>
      </a:accent2>
      <a:accent3>
        <a:srgbClr val="1F497D"/>
      </a:accent3>
      <a:accent4>
        <a:srgbClr val="212121"/>
      </a:accent4>
      <a:accent5>
        <a:srgbClr val="1F497D"/>
      </a:accent5>
      <a:accent6>
        <a:srgbClr val="434343"/>
      </a:accent6>
      <a:hlink>
        <a:srgbClr val="FFFFF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60ecaf0-7151-4a2b-a5a2-34de11608dbf">
      <Terms xmlns="http://schemas.microsoft.com/office/infopath/2007/PartnerControls"/>
    </lcf76f155ced4ddcb4097134ff3c332f>
    <TaxCatchAll xmlns="b59d2d6f-7a66-4016-b850-8ad664ddea8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514FC72B15E0448363FF47C2DE3DEB" ma:contentTypeVersion="14" ma:contentTypeDescription="Create a new document." ma:contentTypeScope="" ma:versionID="3f603990ebd690835dc209db9f37b41d">
  <xsd:schema xmlns:xsd="http://www.w3.org/2001/XMLSchema" xmlns:xs="http://www.w3.org/2001/XMLSchema" xmlns:p="http://schemas.microsoft.com/office/2006/metadata/properties" xmlns:ns2="960ecaf0-7151-4a2b-a5a2-34de11608dbf" xmlns:ns3="b59d2d6f-7a66-4016-b850-8ad664ddea89" targetNamespace="http://schemas.microsoft.com/office/2006/metadata/properties" ma:root="true" ma:fieldsID="6b3e75b60b5dac37d84577c33bd7dee3" ns2:_="" ns3:_="">
    <xsd:import namespace="960ecaf0-7151-4a2b-a5a2-34de11608dbf"/>
    <xsd:import namespace="b59d2d6f-7a66-4016-b850-8ad664ddea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0ecaf0-7151-4a2b-a5a2-34de11608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284d8a0f-8552-4c0d-a454-42b2ccdb02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d2d6f-7a66-4016-b850-8ad664ddea8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2" nillable="true" ma:displayName="Taxonomy Catch All Column" ma:hidden="true" ma:list="{087ee1be-5a49-465d-93f7-85d5832e39f2}" ma:internalName="TaxCatchAll" ma:showField="CatchAllData" ma:web="b59d2d6f-7a66-4016-b850-8ad664ddea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1A4F28-5DC7-4138-9940-92F80A79E119}">
  <ds:schemaRefs>
    <ds:schemaRef ds:uri="http://schemas.microsoft.com/office/2006/metadata/properties"/>
    <ds:schemaRef ds:uri="http://schemas.microsoft.com/office/infopath/2007/PartnerControls"/>
    <ds:schemaRef ds:uri="960ecaf0-7151-4a2b-a5a2-34de11608dbf"/>
    <ds:schemaRef ds:uri="b59d2d6f-7a66-4016-b850-8ad664ddea89"/>
  </ds:schemaRefs>
</ds:datastoreItem>
</file>

<file path=customXml/itemProps2.xml><?xml version="1.0" encoding="utf-8"?>
<ds:datastoreItem xmlns:ds="http://schemas.openxmlformats.org/officeDocument/2006/customXml" ds:itemID="{EA2F8BF0-7C51-4AE3-BAC8-459E67E754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0ecaf0-7151-4a2b-a5a2-34de11608dbf"/>
    <ds:schemaRef ds:uri="b59d2d6f-7a66-4016-b850-8ad664ddea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49E762-7EC8-4CF0-9A37-C2B785B617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2720</TotalTime>
  <Words>1122</Words>
  <Application>Microsoft Office PowerPoint</Application>
  <PresentationFormat>On-screen Show (16:9)</PresentationFormat>
  <Paragraphs>313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Nevis</vt:lpstr>
      <vt:lpstr>Calibri Light</vt:lpstr>
      <vt:lpstr>Open Sans</vt:lpstr>
      <vt:lpstr>Montserrat</vt:lpstr>
      <vt:lpstr>Montserrat Medium</vt:lpstr>
      <vt:lpstr>Arial</vt:lpstr>
      <vt:lpstr>Calibri</vt:lpstr>
      <vt:lpstr>Sales Meeting by Slidesgo</vt:lpstr>
      <vt:lpstr>1_Office Theme</vt:lpstr>
      <vt:lpstr>1_Sales Meeting by Slidesgo</vt:lpstr>
      <vt:lpstr>Country Name Year</vt:lpstr>
      <vt:lpstr>How empowered are subnational officials… </vt:lpstr>
      <vt:lpstr>PowerPoint Presentation</vt:lpstr>
      <vt:lpstr>Sample diagrams of territorial-administrative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Sample illustrations of the  LoGICA subnational institutional typology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empowered are subnational officials…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Country Name Year</dc:title>
  <dc:creator>Jamie Boex</dc:creator>
  <cp:lastModifiedBy>Jamie Boex</cp:lastModifiedBy>
  <cp:revision>103</cp:revision>
  <dcterms:modified xsi:type="dcterms:W3CDTF">2023-12-06T15:55:18Z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0x010100DF514FC72B15E0448363FF47C2DE3DEB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